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4"/>
  </p:notesMasterIdLst>
  <p:handoutMasterIdLst>
    <p:handoutMasterId r:id="rId35"/>
  </p:handoutMasterIdLst>
  <p:sldIdLst>
    <p:sldId id="256" r:id="rId2"/>
    <p:sldId id="257" r:id="rId3"/>
    <p:sldId id="260" r:id="rId4"/>
    <p:sldId id="262" r:id="rId5"/>
    <p:sldId id="258" r:id="rId6"/>
    <p:sldId id="261" r:id="rId7"/>
    <p:sldId id="259" r:id="rId8"/>
    <p:sldId id="263" r:id="rId9"/>
    <p:sldId id="271" r:id="rId10"/>
    <p:sldId id="272" r:id="rId11"/>
    <p:sldId id="273" r:id="rId12"/>
    <p:sldId id="274" r:id="rId13"/>
    <p:sldId id="264" r:id="rId14"/>
    <p:sldId id="265" r:id="rId15"/>
    <p:sldId id="268" r:id="rId16"/>
    <p:sldId id="266" r:id="rId17"/>
    <p:sldId id="270" r:id="rId18"/>
    <p:sldId id="269" r:id="rId19"/>
    <p:sldId id="276" r:id="rId20"/>
    <p:sldId id="277" r:id="rId21"/>
    <p:sldId id="282" r:id="rId22"/>
    <p:sldId id="283" r:id="rId23"/>
    <p:sldId id="293" r:id="rId24"/>
    <p:sldId id="285" r:id="rId25"/>
    <p:sldId id="286" r:id="rId26"/>
    <p:sldId id="291" r:id="rId27"/>
    <p:sldId id="292" r:id="rId28"/>
    <p:sldId id="280" r:id="rId29"/>
    <p:sldId id="289" r:id="rId30"/>
    <p:sldId id="294" r:id="rId31"/>
    <p:sldId id="275" r:id="rId32"/>
    <p:sldId id="288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931"/>
    <a:srgbClr val="FF2600"/>
    <a:srgbClr val="FF4721"/>
    <a:srgbClr val="FF4F2D"/>
    <a:srgbClr val="008F00"/>
    <a:srgbClr val="FF7E79"/>
    <a:srgbClr val="FFFFFF"/>
    <a:srgbClr val="009051"/>
    <a:srgbClr val="78AF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129"/>
    <p:restoredTop sz="90639"/>
  </p:normalViewPr>
  <p:slideViewPr>
    <p:cSldViewPr snapToGrid="0" snapToObjects="1">
      <p:cViewPr varScale="1">
        <p:scale>
          <a:sx n="139" d="100"/>
          <a:sy n="139" d="100"/>
        </p:scale>
        <p:origin x="1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5B7EE2-5AEF-174E-A4D2-FB1E446980C2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E3C24AC2-0BB4-1140-8733-C1C4FE435ECE}">
      <dgm:prSet custT="1"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1.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基本</a:t>
          </a:r>
        </a:p>
      </dgm:t>
    </dgm:pt>
    <dgm:pt modelId="{3FFBB437-D6F4-D249-8F2D-28518E06080D}" type="parTrans" cxnId="{4CFF0FA2-A290-8246-BC0B-5E382181FF6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93F2F7-2197-3A46-97AC-905E66F3BE8B}" type="sibTrans" cxnId="{4CFF0FA2-A290-8246-BC0B-5E382181FF6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8410C88C-8287-714F-A876-1F67C0F4614B}">
      <dgm:prSet custT="1"/>
      <dgm:spPr/>
      <dgm:t>
        <a:bodyPr anchor="ctr"/>
        <a:lstStyle/>
        <a:p>
          <a:pPr rtl="0"/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异常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配置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建模</a:t>
          </a:r>
        </a:p>
      </dgm:t>
    </dgm:pt>
    <dgm:pt modelId="{8084654E-E750-BF44-8295-011A2F0D1B47}" type="parTrans" cxnId="{53141B3D-C0C6-C44D-8DF2-61DDAB6508D3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10A6FC92-08AC-A748-8CFD-825A1C67845B}" type="sibTrans" cxnId="{53141B3D-C0C6-C44D-8DF2-61DDAB6508D3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37936526-6CE6-174F-B63D-33A8C1C7ABFA}">
      <dgm:prSet custT="1"/>
      <dgm:spPr/>
      <dgm:t>
        <a:bodyPr anchor="ctr"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2.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关于控制</a:t>
          </a:r>
        </a:p>
      </dgm:t>
    </dgm:pt>
    <dgm:pt modelId="{D3B9D172-DE96-AB47-A5A7-A8FEC619C5D3}" type="parTrans" cxnId="{70E6C99C-05BA-FD40-85C4-A82699CA25E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9F2CA0-8D38-6E4C-894D-4F4E82B3B986}" type="sibTrans" cxnId="{70E6C99C-05BA-FD40-85C4-A82699CA25E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313C23FD-C9BB-C44F-A747-A3925D9908E7}">
      <dgm:prSet custT="1"/>
      <dgm:spPr/>
      <dgm:t>
        <a:bodyPr anchor="ctr"/>
        <a:lstStyle/>
        <a:p>
          <a:pPr rtl="0"/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容错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设置资源上限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边界检查</a:t>
          </a:r>
        </a:p>
      </dgm:t>
    </dgm:pt>
    <dgm:pt modelId="{FC226477-EE6A-BE40-BA2B-C7F91A9CC466}" type="parTrans" cxnId="{4CD115BB-6D7E-7A4F-AF6C-D6E2590918D5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12972145-8EB7-FF41-A190-9245E28F4187}" type="sibTrans" cxnId="{4CD115BB-6D7E-7A4F-AF6C-D6E2590918D5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951A9BE2-44C3-8847-B55D-8D308BD44157}">
      <dgm:prSet custT="1"/>
      <dgm:spPr/>
      <dgm:t>
        <a:bodyPr anchor="ctr"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3.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意识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&amp;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习惯</a:t>
          </a:r>
        </a:p>
      </dgm:t>
    </dgm:pt>
    <dgm:pt modelId="{AFD273D1-53B0-834A-B8DC-4E73D88BE903}" type="parTrans" cxnId="{8CC32F4E-90AC-D049-AE8B-398439A58D7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55AC9558-2524-C64D-89F1-F4320C4CE3FB}" type="sibTrans" cxnId="{8CC32F4E-90AC-D049-AE8B-398439A58D7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BB4A806-32B9-D943-8521-5B38510319A3}">
      <dgm:prSet custT="1"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0.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什么是可靠性设计 的 实用式说明</a:t>
          </a:r>
        </a:p>
      </dgm:t>
    </dgm:pt>
    <dgm:pt modelId="{2B048D92-DB52-6747-91D9-0B086A9D833C}" type="parTrans" cxnId="{B38A27D2-687D-AF49-B692-B5241C82E2CF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631E20F6-2F3D-684B-9EE0-8EDE3BAB9BDA}" type="sibTrans" cxnId="{B38A27D2-687D-AF49-B692-B5241C82E2CF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3767E2F0-BE24-8C44-9646-E50783278687}" type="pres">
      <dgm:prSet presAssocID="{A85B7EE2-5AEF-174E-A4D2-FB1E446980C2}" presName="linear" presStyleCnt="0">
        <dgm:presLayoutVars>
          <dgm:animLvl val="lvl"/>
          <dgm:resizeHandles val="exact"/>
        </dgm:presLayoutVars>
      </dgm:prSet>
      <dgm:spPr/>
    </dgm:pt>
    <dgm:pt modelId="{86366D8F-2B32-4741-B846-17546371B5CE}" type="pres">
      <dgm:prSet presAssocID="{EBB4A806-32B9-D943-8521-5B38510319A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2BFC102-827D-B34F-A49D-A27973F87F17}" type="pres">
      <dgm:prSet presAssocID="{631E20F6-2F3D-684B-9EE0-8EDE3BAB9BDA}" presName="spacer" presStyleCnt="0"/>
      <dgm:spPr/>
    </dgm:pt>
    <dgm:pt modelId="{009EA206-6EC6-FE4E-BC3E-A4779BBED9BA}" type="pres">
      <dgm:prSet presAssocID="{E3C24AC2-0BB4-1140-8733-C1C4FE435ECE}" presName="parentText" presStyleLbl="node1" presStyleIdx="1" presStyleCnt="4" custLinFactNeighborX="111">
        <dgm:presLayoutVars>
          <dgm:chMax val="0"/>
          <dgm:bulletEnabled val="1"/>
        </dgm:presLayoutVars>
      </dgm:prSet>
      <dgm:spPr/>
    </dgm:pt>
    <dgm:pt modelId="{07D53BB4-1700-924C-9821-A242740F5022}" type="pres">
      <dgm:prSet presAssocID="{E3C24AC2-0BB4-1140-8733-C1C4FE435ECE}" presName="childText" presStyleLbl="revTx" presStyleIdx="0" presStyleCnt="2">
        <dgm:presLayoutVars>
          <dgm:bulletEnabled val="1"/>
        </dgm:presLayoutVars>
      </dgm:prSet>
      <dgm:spPr/>
    </dgm:pt>
    <dgm:pt modelId="{EB8B830C-854B-7544-A290-4EBCA98B60D4}" type="pres">
      <dgm:prSet presAssocID="{37936526-6CE6-174F-B63D-33A8C1C7ABF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6708167-FACA-4944-9C88-346FF6C2C65E}" type="pres">
      <dgm:prSet presAssocID="{37936526-6CE6-174F-B63D-33A8C1C7ABFA}" presName="childText" presStyleLbl="revTx" presStyleIdx="1" presStyleCnt="2">
        <dgm:presLayoutVars>
          <dgm:bulletEnabled val="1"/>
        </dgm:presLayoutVars>
      </dgm:prSet>
      <dgm:spPr/>
    </dgm:pt>
    <dgm:pt modelId="{73D67E4B-EF35-9C4D-83A7-05D5508E59AD}" type="pres">
      <dgm:prSet presAssocID="{951A9BE2-44C3-8847-B55D-8D308BD4415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5F0820C-6007-6F46-BAF1-2EE2F62AAE05}" type="presOf" srcId="{EBB4A806-32B9-D943-8521-5B38510319A3}" destId="{86366D8F-2B32-4741-B846-17546371B5CE}" srcOrd="0" destOrd="0" presId="urn:microsoft.com/office/officeart/2005/8/layout/vList2"/>
    <dgm:cxn modelId="{3B52B610-36EB-9743-A2EF-A2D8ED11C3C2}" type="presOf" srcId="{37936526-6CE6-174F-B63D-33A8C1C7ABFA}" destId="{EB8B830C-854B-7544-A290-4EBCA98B60D4}" srcOrd="0" destOrd="0" presId="urn:microsoft.com/office/officeart/2005/8/layout/vList2"/>
    <dgm:cxn modelId="{53141B3D-C0C6-C44D-8DF2-61DDAB6508D3}" srcId="{E3C24AC2-0BB4-1140-8733-C1C4FE435ECE}" destId="{8410C88C-8287-714F-A876-1F67C0F4614B}" srcOrd="0" destOrd="0" parTransId="{8084654E-E750-BF44-8295-011A2F0D1B47}" sibTransId="{10A6FC92-08AC-A748-8CFD-825A1C67845B}"/>
    <dgm:cxn modelId="{CC35DB44-EDF5-734A-AD5A-495A71091730}" type="presOf" srcId="{951A9BE2-44C3-8847-B55D-8D308BD44157}" destId="{73D67E4B-EF35-9C4D-83A7-05D5508E59AD}" srcOrd="0" destOrd="0" presId="urn:microsoft.com/office/officeart/2005/8/layout/vList2"/>
    <dgm:cxn modelId="{8CC32F4E-90AC-D049-AE8B-398439A58D78}" srcId="{A85B7EE2-5AEF-174E-A4D2-FB1E446980C2}" destId="{951A9BE2-44C3-8847-B55D-8D308BD44157}" srcOrd="3" destOrd="0" parTransId="{AFD273D1-53B0-834A-B8DC-4E73D88BE903}" sibTransId="{55AC9558-2524-C64D-89F1-F4320C4CE3FB}"/>
    <dgm:cxn modelId="{679FAD55-153F-F145-BF88-03AA2A4D50BD}" type="presOf" srcId="{A85B7EE2-5AEF-174E-A4D2-FB1E446980C2}" destId="{3767E2F0-BE24-8C44-9646-E50783278687}" srcOrd="0" destOrd="0" presId="urn:microsoft.com/office/officeart/2005/8/layout/vList2"/>
    <dgm:cxn modelId="{97D2DA5F-5C60-774C-9D08-0246A06690C3}" type="presOf" srcId="{8410C88C-8287-714F-A876-1F67C0F4614B}" destId="{07D53BB4-1700-924C-9821-A242740F5022}" srcOrd="0" destOrd="0" presId="urn:microsoft.com/office/officeart/2005/8/layout/vList2"/>
    <dgm:cxn modelId="{70E6C99C-05BA-FD40-85C4-A82699CA25E8}" srcId="{A85B7EE2-5AEF-174E-A4D2-FB1E446980C2}" destId="{37936526-6CE6-174F-B63D-33A8C1C7ABFA}" srcOrd="2" destOrd="0" parTransId="{D3B9D172-DE96-AB47-A5A7-A8FEC619C5D3}" sibTransId="{B09F2CA0-8D38-6E4C-894D-4F4E82B3B986}"/>
    <dgm:cxn modelId="{4CFF0FA2-A290-8246-BC0B-5E382181FF68}" srcId="{A85B7EE2-5AEF-174E-A4D2-FB1E446980C2}" destId="{E3C24AC2-0BB4-1140-8733-C1C4FE435ECE}" srcOrd="1" destOrd="0" parTransId="{3FFBB437-D6F4-D249-8F2D-28518E06080D}" sibTransId="{DD93F2F7-2197-3A46-97AC-905E66F3BE8B}"/>
    <dgm:cxn modelId="{4CD115BB-6D7E-7A4F-AF6C-D6E2590918D5}" srcId="{37936526-6CE6-174F-B63D-33A8C1C7ABFA}" destId="{313C23FD-C9BB-C44F-A747-A3925D9908E7}" srcOrd="0" destOrd="0" parTransId="{FC226477-EE6A-BE40-BA2B-C7F91A9CC466}" sibTransId="{12972145-8EB7-FF41-A190-9245E28F4187}"/>
    <dgm:cxn modelId="{B38A27D2-687D-AF49-B692-B5241C82E2CF}" srcId="{A85B7EE2-5AEF-174E-A4D2-FB1E446980C2}" destId="{EBB4A806-32B9-D943-8521-5B38510319A3}" srcOrd="0" destOrd="0" parTransId="{2B048D92-DB52-6747-91D9-0B086A9D833C}" sibTransId="{631E20F6-2F3D-684B-9EE0-8EDE3BAB9BDA}"/>
    <dgm:cxn modelId="{303F4AD2-CF43-574C-8AE7-1DD5441190DE}" type="presOf" srcId="{313C23FD-C9BB-C44F-A747-A3925D9908E7}" destId="{E6708167-FACA-4944-9C88-346FF6C2C65E}" srcOrd="0" destOrd="0" presId="urn:microsoft.com/office/officeart/2005/8/layout/vList2"/>
    <dgm:cxn modelId="{DCB53BD8-3DAA-A346-B18D-7B617E0C0685}" type="presOf" srcId="{E3C24AC2-0BB4-1140-8733-C1C4FE435ECE}" destId="{009EA206-6EC6-FE4E-BC3E-A4779BBED9BA}" srcOrd="0" destOrd="0" presId="urn:microsoft.com/office/officeart/2005/8/layout/vList2"/>
    <dgm:cxn modelId="{51A280C6-024E-7B4D-8497-383991AC2881}" type="presParOf" srcId="{3767E2F0-BE24-8C44-9646-E50783278687}" destId="{86366D8F-2B32-4741-B846-17546371B5CE}" srcOrd="0" destOrd="0" presId="urn:microsoft.com/office/officeart/2005/8/layout/vList2"/>
    <dgm:cxn modelId="{1041A756-0557-6548-87BF-DAFBEFCB6A91}" type="presParOf" srcId="{3767E2F0-BE24-8C44-9646-E50783278687}" destId="{B2BFC102-827D-B34F-A49D-A27973F87F17}" srcOrd="1" destOrd="0" presId="urn:microsoft.com/office/officeart/2005/8/layout/vList2"/>
    <dgm:cxn modelId="{DC21C0CB-F2F9-8445-A569-DF4DE6D99275}" type="presParOf" srcId="{3767E2F0-BE24-8C44-9646-E50783278687}" destId="{009EA206-6EC6-FE4E-BC3E-A4779BBED9BA}" srcOrd="2" destOrd="0" presId="urn:microsoft.com/office/officeart/2005/8/layout/vList2"/>
    <dgm:cxn modelId="{03B59CEC-1057-C346-A5BE-1A17EAB90617}" type="presParOf" srcId="{3767E2F0-BE24-8C44-9646-E50783278687}" destId="{07D53BB4-1700-924C-9821-A242740F5022}" srcOrd="3" destOrd="0" presId="urn:microsoft.com/office/officeart/2005/8/layout/vList2"/>
    <dgm:cxn modelId="{F1518B1F-705F-1941-A4DF-587A77BAF175}" type="presParOf" srcId="{3767E2F0-BE24-8C44-9646-E50783278687}" destId="{EB8B830C-854B-7544-A290-4EBCA98B60D4}" srcOrd="4" destOrd="0" presId="urn:microsoft.com/office/officeart/2005/8/layout/vList2"/>
    <dgm:cxn modelId="{9395DE54-6764-EB4D-ACCD-1941B83333E7}" type="presParOf" srcId="{3767E2F0-BE24-8C44-9646-E50783278687}" destId="{E6708167-FACA-4944-9C88-346FF6C2C65E}" srcOrd="5" destOrd="0" presId="urn:microsoft.com/office/officeart/2005/8/layout/vList2"/>
    <dgm:cxn modelId="{D27BCEF6-AA59-9A42-B9BE-CB3103E35267}" type="presParOf" srcId="{3767E2F0-BE24-8C44-9646-E50783278687}" destId="{73D67E4B-EF35-9C4D-83A7-05D5508E59A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出错日志中包含尽量多的有用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上下文信息</a:t>
          </a:r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2D1485-EF5A-D849-82ED-A2175E3A6C1A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明确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日志级别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的含义</a:t>
          </a:r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9F5597CA-B2F8-134B-A5C9-93E3254D668F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同一原因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不要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引起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多次重复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记录</a:t>
          </a:r>
        </a:p>
      </dgm:t>
    </dgm:pt>
    <dgm:pt modelId="{62D52E7B-E8F1-F147-8EFE-8342AE7BF409}" type="parTrans" cxnId="{7594DDE2-115C-644A-98DC-39A3A1E04A74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65C71BA-5F47-6445-A1FD-37997F5F0EC3}" type="sibTrans" cxnId="{7594DDE2-115C-644A-98DC-39A3A1E04A74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</dgm:pt>
    <dgm:pt modelId="{A051EFF9-D1E3-354E-BC33-CEA83644B6BF}" type="pres">
      <dgm:prSet presAssocID="{8B80F31E-B069-D748-8CCB-F7017816D3E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92AE20B-AF7C-2140-BA10-A35746DBD91C}" type="pres">
      <dgm:prSet presAssocID="{DD7F6E2D-F521-CC46-B36E-8C0B693736FB}" presName="spacer" presStyleCnt="0"/>
      <dgm:spPr/>
    </dgm:pt>
    <dgm:pt modelId="{E60A60A2-E58B-3646-BC81-D1815A37B503}" type="pres">
      <dgm:prSet presAssocID="{9F5597CA-B2F8-134B-A5C9-93E3254D668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1667505-C264-9047-8DBE-C0D633C9FE30}" type="presOf" srcId="{DFC538D0-F531-CB49-AE22-4A57E03B78D4}" destId="{E240C068-56E7-CF46-9986-8D0896660DB4}" srcOrd="0" destOrd="0" presId="urn:microsoft.com/office/officeart/2005/8/layout/vList2"/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5A68FA9F-783C-DB44-AF1B-F3CF371EF0CA}" type="presOf" srcId="{B02D1485-EF5A-D849-82ED-A2175E3A6C1A}" destId="{5AFE17B9-8379-A54A-9C59-3B2BB857C97E}" srcOrd="0" destOrd="0" presId="urn:microsoft.com/office/officeart/2005/8/layout/vList2"/>
    <dgm:cxn modelId="{6DCFEDBF-3D7C-5D46-9274-8A3A947C8C11}" type="presOf" srcId="{8B80F31E-B069-D748-8CCB-F7017816D3ED}" destId="{A051EFF9-D1E3-354E-BC33-CEA83644B6BF}" srcOrd="0" destOrd="0" presId="urn:microsoft.com/office/officeart/2005/8/layout/vList2"/>
    <dgm:cxn modelId="{F99FDAD5-3787-A547-9233-BABD6EF1A494}" type="presOf" srcId="{9F5597CA-B2F8-134B-A5C9-93E3254D668F}" destId="{E60A60A2-E58B-3646-BC81-D1815A37B503}" srcOrd="0" destOrd="0" presId="urn:microsoft.com/office/officeart/2005/8/layout/vList2"/>
    <dgm:cxn modelId="{7594DDE2-115C-644A-98DC-39A3A1E04A74}" srcId="{DFC538D0-F531-CB49-AE22-4A57E03B78D4}" destId="{9F5597CA-B2F8-134B-A5C9-93E3254D668F}" srcOrd="2" destOrd="0" parTransId="{62D52E7B-E8F1-F147-8EFE-8342AE7BF409}" sibTransId="{D65C71BA-5F47-6445-A1FD-37997F5F0EC3}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51306410-B8DB-7C48-8716-67519298B431}" type="presParOf" srcId="{E240C068-56E7-CF46-9986-8D0896660DB4}" destId="{A051EFF9-D1E3-354E-BC33-CEA83644B6BF}" srcOrd="0" destOrd="0" presId="urn:microsoft.com/office/officeart/2005/8/layout/vList2"/>
    <dgm:cxn modelId="{0526AA15-6246-9A44-87C9-340ECA497C9E}" type="presParOf" srcId="{E240C068-56E7-CF46-9986-8D0896660DB4}" destId="{52E3E546-2DC7-D243-A3AC-D10CDE0EA78E}" srcOrd="1" destOrd="0" presId="urn:microsoft.com/office/officeart/2005/8/layout/vList2"/>
    <dgm:cxn modelId="{A0487FA9-50A9-7948-BC20-603E1557703E}" type="presParOf" srcId="{E240C068-56E7-CF46-9986-8D0896660DB4}" destId="{5AFE17B9-8379-A54A-9C59-3B2BB857C97E}" srcOrd="2" destOrd="0" presId="urn:microsoft.com/office/officeart/2005/8/layout/vList2"/>
    <dgm:cxn modelId="{979126F5-576F-014B-8154-04767C6FEBD0}" type="presParOf" srcId="{E240C068-56E7-CF46-9986-8D0896660DB4}" destId="{592AE20B-AF7C-2140-BA10-A35746DBD91C}" srcOrd="3" destOrd="0" presId="urn:microsoft.com/office/officeart/2005/8/layout/vList2"/>
    <dgm:cxn modelId="{50C78F41-F8E5-8E49-AC8E-2B33AA3160BA}" type="presParOf" srcId="{E240C068-56E7-CF46-9986-8D0896660DB4}" destId="{E60A60A2-E58B-3646-BC81-D1815A37B50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明确约定 术语的含义 以其 所在领域</a:t>
          </a:r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2D1485-EF5A-D849-82ED-A2175E3A6C1A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贯通使用一个模型，避免转换</a:t>
          </a:r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</dgm:pt>
    <dgm:pt modelId="{A051EFF9-D1E3-354E-BC33-CEA83644B6BF}" type="pres">
      <dgm:prSet presAssocID="{8B80F31E-B069-D748-8CCB-F7017816D3E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73C1B34F-3CD4-3A46-924E-0212140A4656}" type="presOf" srcId="{8B80F31E-B069-D748-8CCB-F7017816D3ED}" destId="{A051EFF9-D1E3-354E-BC33-CEA83644B6BF}" srcOrd="0" destOrd="0" presId="urn:microsoft.com/office/officeart/2005/8/layout/vList2"/>
    <dgm:cxn modelId="{DB88976F-A2DF-E74D-B56E-C54673F875E6}" type="presOf" srcId="{DFC538D0-F531-CB49-AE22-4A57E03B78D4}" destId="{E240C068-56E7-CF46-9986-8D0896660DB4}" srcOrd="0" destOrd="0" presId="urn:microsoft.com/office/officeart/2005/8/layout/vList2"/>
    <dgm:cxn modelId="{0C8904D3-E762-D54F-B7B8-A9FA5F3504C3}" type="presOf" srcId="{B02D1485-EF5A-D849-82ED-A2175E3A6C1A}" destId="{5AFE17B9-8379-A54A-9C59-3B2BB857C97E}" srcOrd="0" destOrd="0" presId="urn:microsoft.com/office/officeart/2005/8/layout/vList2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045E2663-0363-6F48-9B9C-F30A32009103}" type="presParOf" srcId="{E240C068-56E7-CF46-9986-8D0896660DB4}" destId="{A051EFF9-D1E3-354E-BC33-CEA83644B6BF}" srcOrd="0" destOrd="0" presId="urn:microsoft.com/office/officeart/2005/8/layout/vList2"/>
    <dgm:cxn modelId="{CDB78E31-646F-AE40-94F7-90700B09F563}" type="presParOf" srcId="{E240C068-56E7-CF46-9986-8D0896660DB4}" destId="{52E3E546-2DC7-D243-A3AC-D10CDE0EA78E}" srcOrd="1" destOrd="0" presId="urn:microsoft.com/office/officeart/2005/8/layout/vList2"/>
    <dgm:cxn modelId="{BAE9A662-2713-9347-8F32-4DF312660289}" type="presParOf" srcId="{E240C068-56E7-CF46-9986-8D0896660DB4}" destId="{5AFE17B9-8379-A54A-9C59-3B2BB857C97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 anchor="ctr"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什么时候不容错？</a:t>
          </a:r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2D1485-EF5A-D849-82ED-A2175E3A6C1A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主流程</a:t>
          </a:r>
          <a:r>
            <a:rPr lang="en-US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/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关键路径</a:t>
          </a:r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A9131CFE-0091-8A4F-BFE6-DE68D3285EB5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依赖外部的关键数据</a:t>
          </a:r>
        </a:p>
      </dgm:t>
    </dgm:pt>
    <dgm:pt modelId="{37D1F32E-DFDD-1542-A004-5E3A1FE8DC59}" type="parTrans" cxnId="{58047616-CFAD-A54D-8C43-AB8B6E6D4E3C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01E1A794-150E-2145-A681-5FBCD981BA2F}" type="sibTrans" cxnId="{58047616-CFAD-A54D-8C43-AB8B6E6D4E3C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A70199C8-FED6-4747-BAF6-26B16FE1B7B3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D)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可靠操作和不可靠操作</a:t>
          </a:r>
        </a:p>
      </dgm:t>
    </dgm:pt>
    <dgm:pt modelId="{D7983094-8737-214A-A408-19870500BC9F}" type="parTrans" cxnId="{58D216EF-6F46-5944-AC98-AC14ED7F2EF7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5E48796-C2C8-E54D-A9D0-1D7047FD274E}" type="sibTrans" cxnId="{58D216EF-6F46-5944-AC98-AC14ED7F2EF7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FDC4D27E-67C7-444E-A8DE-24541E8D72EB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E)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注意 重试逻辑</a:t>
          </a:r>
        </a:p>
      </dgm:t>
    </dgm:pt>
    <dgm:pt modelId="{3ECA1726-6E69-BB42-9665-AC7B31DFD7DE}" type="parTrans" cxnId="{65BBBD19-508A-DF4F-A217-DB87DB7338A3}">
      <dgm:prSet/>
      <dgm:spPr/>
      <dgm:t>
        <a:bodyPr/>
        <a:lstStyle/>
        <a:p>
          <a:endParaRPr lang="zh-CN" altLang="en-US"/>
        </a:p>
      </dgm:t>
    </dgm:pt>
    <dgm:pt modelId="{EB908151-9772-6647-B6B7-3F49ACCAE8BE}" type="sibTrans" cxnId="{65BBBD19-508A-DF4F-A217-DB87DB7338A3}">
      <dgm:prSet/>
      <dgm:spPr/>
      <dgm:t>
        <a:bodyPr/>
        <a:lstStyle/>
        <a:p>
          <a:endParaRPr lang="zh-CN" altLang="en-US"/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</dgm:pt>
    <dgm:pt modelId="{A051EFF9-D1E3-354E-BC33-CEA83644B6BF}" type="pres">
      <dgm:prSet presAssocID="{8B80F31E-B069-D748-8CCB-F7017816D3E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92AE20B-AF7C-2140-BA10-A35746DBD91C}" type="pres">
      <dgm:prSet presAssocID="{DD7F6E2D-F521-CC46-B36E-8C0B693736FB}" presName="spacer" presStyleCnt="0"/>
      <dgm:spPr/>
    </dgm:pt>
    <dgm:pt modelId="{E942D9A9-2424-2345-B4B2-883460DF5494}" type="pres">
      <dgm:prSet presAssocID="{A9131CFE-0091-8A4F-BFE6-DE68D3285EB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C63C104-EE8A-E54C-9EF7-8094E5B924CE}" type="pres">
      <dgm:prSet presAssocID="{01E1A794-150E-2145-A681-5FBCD981BA2F}" presName="spacer" presStyleCnt="0"/>
      <dgm:spPr/>
    </dgm:pt>
    <dgm:pt modelId="{DBCF315D-3773-0040-A2BD-FD78F37DE3AB}" type="pres">
      <dgm:prSet presAssocID="{A70199C8-FED6-4747-BAF6-26B16FE1B7B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86CC5DA-1734-3845-B1CD-31219313D81B}" type="pres">
      <dgm:prSet presAssocID="{D5E48796-C2C8-E54D-A9D0-1D7047FD274E}" presName="spacer" presStyleCnt="0"/>
      <dgm:spPr/>
    </dgm:pt>
    <dgm:pt modelId="{11D5967B-31B3-2B47-BEF2-6B0680827395}" type="pres">
      <dgm:prSet presAssocID="{FDC4D27E-67C7-444E-A8DE-24541E8D72E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8047616-CFAD-A54D-8C43-AB8B6E6D4E3C}" srcId="{DFC538D0-F531-CB49-AE22-4A57E03B78D4}" destId="{A9131CFE-0091-8A4F-BFE6-DE68D3285EB5}" srcOrd="2" destOrd="0" parTransId="{37D1F32E-DFDD-1542-A004-5E3A1FE8DC59}" sibTransId="{01E1A794-150E-2145-A681-5FBCD981BA2F}"/>
    <dgm:cxn modelId="{65BBBD19-508A-DF4F-A217-DB87DB7338A3}" srcId="{DFC538D0-F531-CB49-AE22-4A57E03B78D4}" destId="{FDC4D27E-67C7-444E-A8DE-24541E8D72EB}" srcOrd="4" destOrd="0" parTransId="{3ECA1726-6E69-BB42-9665-AC7B31DFD7DE}" sibTransId="{EB908151-9772-6647-B6B7-3F49ACCAE8BE}"/>
    <dgm:cxn modelId="{C0BC5636-A647-1940-8A1F-DB748294A741}" type="presOf" srcId="{DFC538D0-F531-CB49-AE22-4A57E03B78D4}" destId="{E240C068-56E7-CF46-9986-8D0896660DB4}" srcOrd="0" destOrd="0" presId="urn:microsoft.com/office/officeart/2005/8/layout/vList2"/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648A5A4D-6DFA-6547-A5EF-2D44441D6AA9}" type="presOf" srcId="{8B80F31E-B069-D748-8CCB-F7017816D3ED}" destId="{A051EFF9-D1E3-354E-BC33-CEA83644B6BF}" srcOrd="0" destOrd="0" presId="urn:microsoft.com/office/officeart/2005/8/layout/vList2"/>
    <dgm:cxn modelId="{ACCB714F-E020-9C4D-AD04-C51176A2BE86}" type="presOf" srcId="{B02D1485-EF5A-D849-82ED-A2175E3A6C1A}" destId="{5AFE17B9-8379-A54A-9C59-3B2BB857C97E}" srcOrd="0" destOrd="0" presId="urn:microsoft.com/office/officeart/2005/8/layout/vList2"/>
    <dgm:cxn modelId="{D4FA4863-0972-3749-A975-FD9536BA5C11}" type="presOf" srcId="{A70199C8-FED6-4747-BAF6-26B16FE1B7B3}" destId="{DBCF315D-3773-0040-A2BD-FD78F37DE3AB}" srcOrd="0" destOrd="0" presId="urn:microsoft.com/office/officeart/2005/8/layout/vList2"/>
    <dgm:cxn modelId="{0039A699-2225-1C42-97A5-19DCDDBB90B0}" type="presOf" srcId="{FDC4D27E-67C7-444E-A8DE-24541E8D72EB}" destId="{11D5967B-31B3-2B47-BEF2-6B0680827395}" srcOrd="0" destOrd="0" presId="urn:microsoft.com/office/officeart/2005/8/layout/vList2"/>
    <dgm:cxn modelId="{E80D03B9-0B0F-3F48-A582-BB665F9B5681}" type="presOf" srcId="{A9131CFE-0091-8A4F-BFE6-DE68D3285EB5}" destId="{E942D9A9-2424-2345-B4B2-883460DF5494}" srcOrd="0" destOrd="0" presId="urn:microsoft.com/office/officeart/2005/8/layout/vList2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58D216EF-6F46-5944-AC98-AC14ED7F2EF7}" srcId="{DFC538D0-F531-CB49-AE22-4A57E03B78D4}" destId="{A70199C8-FED6-4747-BAF6-26B16FE1B7B3}" srcOrd="3" destOrd="0" parTransId="{D7983094-8737-214A-A408-19870500BC9F}" sibTransId="{D5E48796-C2C8-E54D-A9D0-1D7047FD274E}"/>
    <dgm:cxn modelId="{A9734EDA-8825-E448-A7CA-B6B4830C5FCB}" type="presParOf" srcId="{E240C068-56E7-CF46-9986-8D0896660DB4}" destId="{A051EFF9-D1E3-354E-BC33-CEA83644B6BF}" srcOrd="0" destOrd="0" presId="urn:microsoft.com/office/officeart/2005/8/layout/vList2"/>
    <dgm:cxn modelId="{F92C47C3-4B79-8C4E-B51D-E748A95BBD3C}" type="presParOf" srcId="{E240C068-56E7-CF46-9986-8D0896660DB4}" destId="{52E3E546-2DC7-D243-A3AC-D10CDE0EA78E}" srcOrd="1" destOrd="0" presId="urn:microsoft.com/office/officeart/2005/8/layout/vList2"/>
    <dgm:cxn modelId="{25C33236-3231-064C-9435-D505A8FCE625}" type="presParOf" srcId="{E240C068-56E7-CF46-9986-8D0896660DB4}" destId="{5AFE17B9-8379-A54A-9C59-3B2BB857C97E}" srcOrd="2" destOrd="0" presId="urn:microsoft.com/office/officeart/2005/8/layout/vList2"/>
    <dgm:cxn modelId="{F41ABE4F-3A7B-E64B-8181-CA31766C47C2}" type="presParOf" srcId="{E240C068-56E7-CF46-9986-8D0896660DB4}" destId="{592AE20B-AF7C-2140-BA10-A35746DBD91C}" srcOrd="3" destOrd="0" presId="urn:microsoft.com/office/officeart/2005/8/layout/vList2"/>
    <dgm:cxn modelId="{C5311281-CAF1-CB40-B07E-CDEA6CCD6061}" type="presParOf" srcId="{E240C068-56E7-CF46-9986-8D0896660DB4}" destId="{E942D9A9-2424-2345-B4B2-883460DF5494}" srcOrd="4" destOrd="0" presId="urn:microsoft.com/office/officeart/2005/8/layout/vList2"/>
    <dgm:cxn modelId="{CB21E722-C6AF-E54B-8448-BC25FC7EEAE4}" type="presParOf" srcId="{E240C068-56E7-CF46-9986-8D0896660DB4}" destId="{DC63C104-EE8A-E54C-9EF7-8094E5B924CE}" srcOrd="5" destOrd="0" presId="urn:microsoft.com/office/officeart/2005/8/layout/vList2"/>
    <dgm:cxn modelId="{847C1C16-1623-FF4F-AB1F-D2419FA9CFCF}" type="presParOf" srcId="{E240C068-56E7-CF46-9986-8D0896660DB4}" destId="{DBCF315D-3773-0040-A2BD-FD78F37DE3AB}" srcOrd="6" destOrd="0" presId="urn:microsoft.com/office/officeart/2005/8/layout/vList2"/>
    <dgm:cxn modelId="{69EA887E-BE18-B542-91F6-81CB3E4BD0F9}" type="presParOf" srcId="{E240C068-56E7-CF46-9986-8D0896660DB4}" destId="{886CC5DA-1734-3845-B1CD-31219313D81B}" srcOrd="7" destOrd="0" presId="urn:microsoft.com/office/officeart/2005/8/layout/vList2"/>
    <dgm:cxn modelId="{F9D0ED22-D399-8549-8E20-62211E3480E6}" type="presParOf" srcId="{E240C068-56E7-CF46-9986-8D0896660DB4}" destId="{11D5967B-31B3-2B47-BEF2-6B068082739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8D2CF55-98F5-5241-B4FB-5A99F112CD47}" type="doc">
      <dgm:prSet loTypeId="urn:microsoft.com/office/officeart/2005/8/layout/cycle7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6F436E11-5DB3-074B-83FF-60AB50EDF399}">
      <dgm:prSet custT="1"/>
      <dgm:spPr/>
      <dgm:t>
        <a:bodyPr anchor="t"/>
        <a:lstStyle/>
        <a:p>
          <a:pPr rtl="0">
            <a:lnSpc>
              <a:spcPct val="80000"/>
            </a:lnSpc>
            <a:spcAft>
              <a:spcPts val="0"/>
            </a:spcAft>
          </a:pPr>
          <a:r>
            <a:rPr kumimoji="1" lang="zh-CN" altLang="en-US" sz="2400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服役生命</a:t>
          </a:r>
          <a:endParaRPr kumimoji="1" lang="en-US" altLang="zh-CN" sz="2400" b="1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rtl="0">
            <a:lnSpc>
              <a:spcPct val="80000"/>
            </a:lnSpc>
            <a:spcAft>
              <a:spcPts val="0"/>
            </a:spcAft>
          </a:pP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Service</a:t>
          </a:r>
          <a:r>
            <a:rPr lang="zh-CN" altLang="en-US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Time</a:t>
          </a:r>
          <a:endParaRPr lang="zh-CN" altLang="en-US" sz="20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C1616D6D-A397-664D-A652-CC11FBF6CB38}" type="parTrans" cxnId="{2B874AB8-58DC-4F4D-BE0A-6ACB69ACC4D1}">
      <dgm:prSet/>
      <dgm:spPr/>
      <dgm:t>
        <a:bodyPr/>
        <a:lstStyle/>
        <a:p>
          <a:pPr>
            <a:lnSpc>
              <a:spcPct val="90000"/>
            </a:lnSpc>
          </a:pPr>
          <a:endParaRPr lang="zh-CN" altLang="en-US" sz="18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926172D2-3C5A-CA4E-82BB-7319D1EDEC1B}" type="sibTrans" cxnId="{2B874AB8-58DC-4F4D-BE0A-6ACB69ACC4D1}">
      <dgm:prSet custT="1"/>
      <dgm:spPr/>
      <dgm:t>
        <a:bodyPr/>
        <a:lstStyle/>
        <a:p>
          <a:pPr>
            <a:lnSpc>
              <a:spcPct val="90000"/>
            </a:lnSpc>
          </a:pPr>
          <a:endParaRPr lang="zh-CN" altLang="en-US" sz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39C5622-A34C-5045-8FCF-65D76EB21EF6}">
      <dgm:prSet custT="1"/>
      <dgm:spPr/>
      <dgm:t>
        <a:bodyPr anchor="t"/>
        <a:lstStyle/>
        <a:p>
          <a:pPr rtl="0">
            <a:lnSpc>
              <a:spcPct val="80000"/>
            </a:lnSpc>
            <a:spcAft>
              <a:spcPts val="0"/>
            </a:spcAft>
          </a:pPr>
          <a:r>
            <a:rPr lang="zh-CN" altLang="en-US" sz="2400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代码基大小</a:t>
          </a:r>
          <a:endParaRPr lang="en-US" altLang="zh-CN" sz="2400" b="1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rtl="0">
            <a:lnSpc>
              <a:spcPct val="80000"/>
            </a:lnSpc>
            <a:spcAft>
              <a:spcPts val="0"/>
            </a:spcAft>
          </a:pP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Code</a:t>
          </a:r>
          <a:r>
            <a:rPr lang="en-US" altLang="zh-CN" sz="20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base</a:t>
          </a:r>
          <a:r>
            <a:rPr lang="zh-CN" altLang="en-US" sz="20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Size</a:t>
          </a:r>
          <a:endParaRPr lang="zh-CN" altLang="en-US" sz="20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5A042E1A-0F8D-3A4A-9A41-30794272C17F}" type="parTrans" cxnId="{832221EF-3BDE-D94C-9771-F0EE27356E3B}">
      <dgm:prSet/>
      <dgm:spPr/>
      <dgm:t>
        <a:bodyPr/>
        <a:lstStyle/>
        <a:p>
          <a:pPr>
            <a:lnSpc>
              <a:spcPct val="90000"/>
            </a:lnSpc>
          </a:pPr>
          <a:endParaRPr lang="zh-CN" altLang="en-US" sz="18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E8AB62A-CF82-E941-842B-7253EBC6A697}" type="sibTrans" cxnId="{832221EF-3BDE-D94C-9771-F0EE27356E3B}">
      <dgm:prSet custT="1"/>
      <dgm:spPr/>
      <dgm:t>
        <a:bodyPr/>
        <a:lstStyle/>
        <a:p>
          <a:pPr>
            <a:lnSpc>
              <a:spcPct val="90000"/>
            </a:lnSpc>
          </a:pPr>
          <a:endParaRPr lang="zh-CN" altLang="en-US" sz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07DBC4F3-A64B-C443-B4CF-278051A72DB8}">
      <dgm:prSet custT="1"/>
      <dgm:spPr/>
      <dgm:t>
        <a:bodyPr anchor="t"/>
        <a:lstStyle/>
        <a:p>
          <a:pPr rtl="0">
            <a:lnSpc>
              <a:spcPct val="80000"/>
            </a:lnSpc>
            <a:spcAft>
              <a:spcPts val="0"/>
            </a:spcAft>
          </a:pPr>
          <a:r>
            <a:rPr lang="zh-CN" altLang="en-US" sz="2400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使用范围</a:t>
          </a:r>
          <a:endParaRPr lang="en-US" altLang="zh-CN" sz="2400" b="1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rtl="0">
            <a:lnSpc>
              <a:spcPct val="80000"/>
            </a:lnSpc>
            <a:spcAft>
              <a:spcPts val="0"/>
            </a:spcAft>
          </a:pP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Applying Scope</a:t>
          </a:r>
        </a:p>
      </dgm:t>
    </dgm:pt>
    <dgm:pt modelId="{EB67CAAE-CF4F-8748-9C54-2C9D2BDF00E9}" type="parTrans" cxnId="{B6769DDE-9F84-184C-BB2A-7B913C06D569}">
      <dgm:prSet/>
      <dgm:spPr/>
      <dgm:t>
        <a:bodyPr/>
        <a:lstStyle/>
        <a:p>
          <a:pPr>
            <a:lnSpc>
              <a:spcPct val="90000"/>
            </a:lnSpc>
          </a:pPr>
          <a:endParaRPr lang="zh-CN" altLang="en-US" sz="18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4B0B94C5-960E-3E4A-9936-9438AFDE55FB}" type="sibTrans" cxnId="{B6769DDE-9F84-184C-BB2A-7B913C06D569}">
      <dgm:prSet custT="1"/>
      <dgm:spPr/>
      <dgm:t>
        <a:bodyPr/>
        <a:lstStyle/>
        <a:p>
          <a:pPr>
            <a:lnSpc>
              <a:spcPct val="90000"/>
            </a:lnSpc>
          </a:pPr>
          <a:endParaRPr lang="zh-CN" altLang="en-US" sz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8198D45E-B4E8-4D40-9CA1-41E2B55EBB1D}" type="pres">
      <dgm:prSet presAssocID="{38D2CF55-98F5-5241-B4FB-5A99F112CD47}" presName="Name0" presStyleCnt="0">
        <dgm:presLayoutVars>
          <dgm:dir/>
          <dgm:resizeHandles val="exact"/>
        </dgm:presLayoutVars>
      </dgm:prSet>
      <dgm:spPr/>
    </dgm:pt>
    <dgm:pt modelId="{DF152CDD-9883-2540-80A2-F2E2997CDF07}" type="pres">
      <dgm:prSet presAssocID="{6F436E11-5DB3-074B-83FF-60AB50EDF399}" presName="node" presStyleLbl="node1" presStyleIdx="0" presStyleCnt="3" custRadScaleRad="74670" custRadScaleInc="407">
        <dgm:presLayoutVars>
          <dgm:bulletEnabled val="1"/>
        </dgm:presLayoutVars>
      </dgm:prSet>
      <dgm:spPr/>
    </dgm:pt>
    <dgm:pt modelId="{F84DCB68-0D5E-D343-A00F-5574D74D2FFB}" type="pres">
      <dgm:prSet presAssocID="{926172D2-3C5A-CA4E-82BB-7319D1EDEC1B}" presName="sibTrans" presStyleLbl="sibTrans2D1" presStyleIdx="0" presStyleCnt="3"/>
      <dgm:spPr/>
    </dgm:pt>
    <dgm:pt modelId="{C8C7994E-8907-9D4D-8B4A-F2BAEC1E2175}" type="pres">
      <dgm:prSet presAssocID="{926172D2-3C5A-CA4E-82BB-7319D1EDEC1B}" presName="connectorText" presStyleLbl="sibTrans2D1" presStyleIdx="0" presStyleCnt="3"/>
      <dgm:spPr/>
    </dgm:pt>
    <dgm:pt modelId="{6B5BA65C-BA76-4E42-8A10-4A9D563871E2}" type="pres">
      <dgm:prSet presAssocID="{E39C5622-A34C-5045-8FCF-65D76EB21EF6}" presName="node" presStyleLbl="node1" presStyleIdx="1" presStyleCnt="3" custRadScaleRad="100391" custRadScaleInc="-214">
        <dgm:presLayoutVars>
          <dgm:bulletEnabled val="1"/>
        </dgm:presLayoutVars>
      </dgm:prSet>
      <dgm:spPr/>
    </dgm:pt>
    <dgm:pt modelId="{4BC439F3-061C-9541-BAF5-C5033B989C94}" type="pres">
      <dgm:prSet presAssocID="{EE8AB62A-CF82-E941-842B-7253EBC6A697}" presName="sibTrans" presStyleLbl="sibTrans2D1" presStyleIdx="1" presStyleCnt="3"/>
      <dgm:spPr/>
    </dgm:pt>
    <dgm:pt modelId="{BB0267FF-CABF-0F4D-BB7A-35F8BD360067}" type="pres">
      <dgm:prSet presAssocID="{EE8AB62A-CF82-E941-842B-7253EBC6A697}" presName="connectorText" presStyleLbl="sibTrans2D1" presStyleIdx="1" presStyleCnt="3"/>
      <dgm:spPr/>
    </dgm:pt>
    <dgm:pt modelId="{B1F6C5F9-4794-AC44-81B8-5FE814D4AE3B}" type="pres">
      <dgm:prSet presAssocID="{07DBC4F3-A64B-C443-B4CF-278051A72DB8}" presName="node" presStyleLbl="node1" presStyleIdx="2" presStyleCnt="3">
        <dgm:presLayoutVars>
          <dgm:bulletEnabled val="1"/>
        </dgm:presLayoutVars>
      </dgm:prSet>
      <dgm:spPr/>
    </dgm:pt>
    <dgm:pt modelId="{E8D89AEA-4937-4043-8F90-CD50FF6254F0}" type="pres">
      <dgm:prSet presAssocID="{4B0B94C5-960E-3E4A-9936-9438AFDE55FB}" presName="sibTrans" presStyleLbl="sibTrans2D1" presStyleIdx="2" presStyleCnt="3"/>
      <dgm:spPr/>
    </dgm:pt>
    <dgm:pt modelId="{EA0009F1-FD81-B341-9F9B-A6086DFE938F}" type="pres">
      <dgm:prSet presAssocID="{4B0B94C5-960E-3E4A-9936-9438AFDE55FB}" presName="connectorText" presStyleLbl="sibTrans2D1" presStyleIdx="2" presStyleCnt="3"/>
      <dgm:spPr/>
    </dgm:pt>
  </dgm:ptLst>
  <dgm:cxnLst>
    <dgm:cxn modelId="{1175C50B-0413-AC4B-923B-13A6440A0C67}" type="presOf" srcId="{926172D2-3C5A-CA4E-82BB-7319D1EDEC1B}" destId="{C8C7994E-8907-9D4D-8B4A-F2BAEC1E2175}" srcOrd="1" destOrd="0" presId="urn:microsoft.com/office/officeart/2005/8/layout/cycle7"/>
    <dgm:cxn modelId="{A3897921-E76E-E149-8601-6FB3D95A2477}" type="presOf" srcId="{07DBC4F3-A64B-C443-B4CF-278051A72DB8}" destId="{B1F6C5F9-4794-AC44-81B8-5FE814D4AE3B}" srcOrd="0" destOrd="0" presId="urn:microsoft.com/office/officeart/2005/8/layout/cycle7"/>
    <dgm:cxn modelId="{FA0FF23F-CFDC-BC47-BE71-3998EEC5621D}" type="presOf" srcId="{EE8AB62A-CF82-E941-842B-7253EBC6A697}" destId="{4BC439F3-061C-9541-BAF5-C5033B989C94}" srcOrd="0" destOrd="0" presId="urn:microsoft.com/office/officeart/2005/8/layout/cycle7"/>
    <dgm:cxn modelId="{E650F96A-EDF0-2C4C-9654-D2BA0416DECF}" type="presOf" srcId="{E39C5622-A34C-5045-8FCF-65D76EB21EF6}" destId="{6B5BA65C-BA76-4E42-8A10-4A9D563871E2}" srcOrd="0" destOrd="0" presId="urn:microsoft.com/office/officeart/2005/8/layout/cycle7"/>
    <dgm:cxn modelId="{47B8158C-26AA-DF48-A43D-C60F4E643642}" type="presOf" srcId="{4B0B94C5-960E-3E4A-9936-9438AFDE55FB}" destId="{EA0009F1-FD81-B341-9F9B-A6086DFE938F}" srcOrd="1" destOrd="0" presId="urn:microsoft.com/office/officeart/2005/8/layout/cycle7"/>
    <dgm:cxn modelId="{2B874AB8-58DC-4F4D-BE0A-6ACB69ACC4D1}" srcId="{38D2CF55-98F5-5241-B4FB-5A99F112CD47}" destId="{6F436E11-5DB3-074B-83FF-60AB50EDF399}" srcOrd="0" destOrd="0" parTransId="{C1616D6D-A397-664D-A652-CC11FBF6CB38}" sibTransId="{926172D2-3C5A-CA4E-82BB-7319D1EDEC1B}"/>
    <dgm:cxn modelId="{01B62AC5-A614-4E4E-9FFB-D51B12BB5563}" type="presOf" srcId="{926172D2-3C5A-CA4E-82BB-7319D1EDEC1B}" destId="{F84DCB68-0D5E-D343-A00F-5574D74D2FFB}" srcOrd="0" destOrd="0" presId="urn:microsoft.com/office/officeart/2005/8/layout/cycle7"/>
    <dgm:cxn modelId="{AC5FFFD0-3199-1D49-93BF-00363DBE9F9D}" type="presOf" srcId="{EE8AB62A-CF82-E941-842B-7253EBC6A697}" destId="{BB0267FF-CABF-0F4D-BB7A-35F8BD360067}" srcOrd="1" destOrd="0" presId="urn:microsoft.com/office/officeart/2005/8/layout/cycle7"/>
    <dgm:cxn modelId="{7E5630D8-6234-8749-8505-05732142B764}" type="presOf" srcId="{6F436E11-5DB3-074B-83FF-60AB50EDF399}" destId="{DF152CDD-9883-2540-80A2-F2E2997CDF07}" srcOrd="0" destOrd="0" presId="urn:microsoft.com/office/officeart/2005/8/layout/cycle7"/>
    <dgm:cxn modelId="{B6769DDE-9F84-184C-BB2A-7B913C06D569}" srcId="{38D2CF55-98F5-5241-B4FB-5A99F112CD47}" destId="{07DBC4F3-A64B-C443-B4CF-278051A72DB8}" srcOrd="2" destOrd="0" parTransId="{EB67CAAE-CF4F-8748-9C54-2C9D2BDF00E9}" sibTransId="{4B0B94C5-960E-3E4A-9936-9438AFDE55FB}"/>
    <dgm:cxn modelId="{C1C374E1-B4FA-1A45-8439-5E575314C971}" type="presOf" srcId="{38D2CF55-98F5-5241-B4FB-5A99F112CD47}" destId="{8198D45E-B4E8-4D40-9CA1-41E2B55EBB1D}" srcOrd="0" destOrd="0" presId="urn:microsoft.com/office/officeart/2005/8/layout/cycle7"/>
    <dgm:cxn modelId="{832221EF-3BDE-D94C-9771-F0EE27356E3B}" srcId="{38D2CF55-98F5-5241-B4FB-5A99F112CD47}" destId="{E39C5622-A34C-5045-8FCF-65D76EB21EF6}" srcOrd="1" destOrd="0" parTransId="{5A042E1A-0F8D-3A4A-9A41-30794272C17F}" sibTransId="{EE8AB62A-CF82-E941-842B-7253EBC6A697}"/>
    <dgm:cxn modelId="{573018F3-D176-C047-A98F-DBA7027D87D2}" type="presOf" srcId="{4B0B94C5-960E-3E4A-9936-9438AFDE55FB}" destId="{E8D89AEA-4937-4043-8F90-CD50FF6254F0}" srcOrd="0" destOrd="0" presId="urn:microsoft.com/office/officeart/2005/8/layout/cycle7"/>
    <dgm:cxn modelId="{6B870732-360C-3241-A418-8810C4FADEEA}" type="presParOf" srcId="{8198D45E-B4E8-4D40-9CA1-41E2B55EBB1D}" destId="{DF152CDD-9883-2540-80A2-F2E2997CDF07}" srcOrd="0" destOrd="0" presId="urn:microsoft.com/office/officeart/2005/8/layout/cycle7"/>
    <dgm:cxn modelId="{5F51373F-E0C6-B649-8638-8C0921AC9857}" type="presParOf" srcId="{8198D45E-B4E8-4D40-9CA1-41E2B55EBB1D}" destId="{F84DCB68-0D5E-D343-A00F-5574D74D2FFB}" srcOrd="1" destOrd="0" presId="urn:microsoft.com/office/officeart/2005/8/layout/cycle7"/>
    <dgm:cxn modelId="{31D61B10-38C1-A944-AC97-011818A6A3A5}" type="presParOf" srcId="{F84DCB68-0D5E-D343-A00F-5574D74D2FFB}" destId="{C8C7994E-8907-9D4D-8B4A-F2BAEC1E2175}" srcOrd="0" destOrd="0" presId="urn:microsoft.com/office/officeart/2005/8/layout/cycle7"/>
    <dgm:cxn modelId="{6FE903C1-4EFE-3B42-A9A6-B13AAAE0CBBE}" type="presParOf" srcId="{8198D45E-B4E8-4D40-9CA1-41E2B55EBB1D}" destId="{6B5BA65C-BA76-4E42-8A10-4A9D563871E2}" srcOrd="2" destOrd="0" presId="urn:microsoft.com/office/officeart/2005/8/layout/cycle7"/>
    <dgm:cxn modelId="{83D8D174-A490-AD4C-AEA5-BEDC54388DB7}" type="presParOf" srcId="{8198D45E-B4E8-4D40-9CA1-41E2B55EBB1D}" destId="{4BC439F3-061C-9541-BAF5-C5033B989C94}" srcOrd="3" destOrd="0" presId="urn:microsoft.com/office/officeart/2005/8/layout/cycle7"/>
    <dgm:cxn modelId="{E402CD4B-EFE0-184D-ADD9-4EA278B59DE7}" type="presParOf" srcId="{4BC439F3-061C-9541-BAF5-C5033B989C94}" destId="{BB0267FF-CABF-0F4D-BB7A-35F8BD360067}" srcOrd="0" destOrd="0" presId="urn:microsoft.com/office/officeart/2005/8/layout/cycle7"/>
    <dgm:cxn modelId="{59319EF8-6D79-9944-8B28-4111B89140DF}" type="presParOf" srcId="{8198D45E-B4E8-4D40-9CA1-41E2B55EBB1D}" destId="{B1F6C5F9-4794-AC44-81B8-5FE814D4AE3B}" srcOrd="4" destOrd="0" presId="urn:microsoft.com/office/officeart/2005/8/layout/cycle7"/>
    <dgm:cxn modelId="{E9CD8A67-AC8D-D444-BAD8-050D52406D1F}" type="presParOf" srcId="{8198D45E-B4E8-4D40-9CA1-41E2B55EBB1D}" destId="{E8D89AEA-4937-4043-8F90-CD50FF6254F0}" srcOrd="5" destOrd="0" presId="urn:microsoft.com/office/officeart/2005/8/layout/cycle7"/>
    <dgm:cxn modelId="{0B43ABC5-EE74-3A47-B81B-EF0C12A6838E}" type="presParOf" srcId="{E8D89AEA-4937-4043-8F90-CD50FF6254F0}" destId="{EA0009F1-FD81-B341-9F9B-A6086DFE938F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366D8F-2B32-4741-B846-17546371B5CE}">
      <dsp:nvSpPr>
        <dsp:cNvPr id="0" name=""/>
        <dsp:cNvSpPr/>
      </dsp:nvSpPr>
      <dsp:spPr>
        <a:xfrm>
          <a:off x="0" y="37980"/>
          <a:ext cx="6231466" cy="7757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0.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什么是可靠性设计 的 实用式说明</a:t>
          </a:r>
        </a:p>
      </dsp:txBody>
      <dsp:txXfrm>
        <a:off x="37867" y="75847"/>
        <a:ext cx="6155732" cy="699976"/>
      </dsp:txXfrm>
    </dsp:sp>
    <dsp:sp modelId="{009EA206-6EC6-FE4E-BC3E-A4779BBED9BA}">
      <dsp:nvSpPr>
        <dsp:cNvPr id="0" name=""/>
        <dsp:cNvSpPr/>
      </dsp:nvSpPr>
      <dsp:spPr>
        <a:xfrm>
          <a:off x="0" y="926010"/>
          <a:ext cx="6231466" cy="77571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1.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基本</a:t>
          </a:r>
        </a:p>
      </dsp:txBody>
      <dsp:txXfrm>
        <a:off x="37867" y="963877"/>
        <a:ext cx="6155732" cy="699976"/>
      </dsp:txXfrm>
    </dsp:sp>
    <dsp:sp modelId="{07D53BB4-1700-924C-9821-A242740F5022}">
      <dsp:nvSpPr>
        <dsp:cNvPr id="0" name=""/>
        <dsp:cNvSpPr/>
      </dsp:nvSpPr>
      <dsp:spPr>
        <a:xfrm>
          <a:off x="0" y="1701720"/>
          <a:ext cx="6231466" cy="64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849" tIns="30480" rIns="170688" bIns="3048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异常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配置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建模</a:t>
          </a:r>
        </a:p>
      </dsp:txBody>
      <dsp:txXfrm>
        <a:off x="0" y="1701720"/>
        <a:ext cx="6231466" cy="645840"/>
      </dsp:txXfrm>
    </dsp:sp>
    <dsp:sp modelId="{EB8B830C-854B-7544-A290-4EBCA98B60D4}">
      <dsp:nvSpPr>
        <dsp:cNvPr id="0" name=""/>
        <dsp:cNvSpPr/>
      </dsp:nvSpPr>
      <dsp:spPr>
        <a:xfrm>
          <a:off x="0" y="2347560"/>
          <a:ext cx="6231466" cy="77571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2.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关于控制</a:t>
          </a:r>
        </a:p>
      </dsp:txBody>
      <dsp:txXfrm>
        <a:off x="37867" y="2385427"/>
        <a:ext cx="6155732" cy="699976"/>
      </dsp:txXfrm>
    </dsp:sp>
    <dsp:sp modelId="{E6708167-FACA-4944-9C88-346FF6C2C65E}">
      <dsp:nvSpPr>
        <dsp:cNvPr id="0" name=""/>
        <dsp:cNvSpPr/>
      </dsp:nvSpPr>
      <dsp:spPr>
        <a:xfrm>
          <a:off x="0" y="3123270"/>
          <a:ext cx="6231466" cy="64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849" tIns="30480" rIns="170688" bIns="3048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容错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设置资源上限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边界检查</a:t>
          </a:r>
        </a:p>
      </dsp:txBody>
      <dsp:txXfrm>
        <a:off x="0" y="3123270"/>
        <a:ext cx="6231466" cy="645840"/>
      </dsp:txXfrm>
    </dsp:sp>
    <dsp:sp modelId="{73D67E4B-EF35-9C4D-83A7-05D5508E59AD}">
      <dsp:nvSpPr>
        <dsp:cNvPr id="0" name=""/>
        <dsp:cNvSpPr/>
      </dsp:nvSpPr>
      <dsp:spPr>
        <a:xfrm>
          <a:off x="0" y="3769110"/>
          <a:ext cx="6231466" cy="77571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5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5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5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5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5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3.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意识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&amp;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习惯</a:t>
          </a:r>
        </a:p>
      </dsp:txBody>
      <dsp:txXfrm>
        <a:off x="37867" y="3806977"/>
        <a:ext cx="6155732" cy="6999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528479"/>
          <a:ext cx="10447866" cy="1216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出错日志中包含尽量多的有用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上下文信息</a:t>
          </a:r>
        </a:p>
      </dsp:txBody>
      <dsp:txXfrm>
        <a:off x="59399" y="587878"/>
        <a:ext cx="10329068" cy="1098002"/>
      </dsp:txXfrm>
    </dsp:sp>
    <dsp:sp modelId="{5AFE17B9-8379-A54A-9C59-3B2BB857C97E}">
      <dsp:nvSpPr>
        <dsp:cNvPr id="0" name=""/>
        <dsp:cNvSpPr/>
      </dsp:nvSpPr>
      <dsp:spPr>
        <a:xfrm>
          <a:off x="0" y="1860480"/>
          <a:ext cx="10447866" cy="121680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  <a:gs pos="30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4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5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73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5625132"/>
              <a:satOff val="-8440"/>
              <a:lumOff val="-1373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明确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日志级别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的含义</a:t>
          </a:r>
        </a:p>
      </dsp:txBody>
      <dsp:txXfrm>
        <a:off x="59399" y="1919879"/>
        <a:ext cx="10329068" cy="1098002"/>
      </dsp:txXfrm>
    </dsp:sp>
    <dsp:sp modelId="{E60A60A2-E58B-3646-BC81-D1815A37B503}">
      <dsp:nvSpPr>
        <dsp:cNvPr id="0" name=""/>
        <dsp:cNvSpPr/>
      </dsp:nvSpPr>
      <dsp:spPr>
        <a:xfrm>
          <a:off x="0" y="3192480"/>
          <a:ext cx="10447866" cy="12168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4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同一原因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不要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引起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多次重复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记录</a:t>
          </a:r>
        </a:p>
      </dsp:txBody>
      <dsp:txXfrm>
        <a:off x="59399" y="3251879"/>
        <a:ext cx="10329068" cy="10980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601648"/>
          <a:ext cx="9398000" cy="127120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</a:t>
          </a:r>
          <a:r>
            <a:rPr lang="zh-CN" altLang="en-US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明确约定 术语的含义 以其 所在领域</a:t>
          </a:r>
        </a:p>
      </dsp:txBody>
      <dsp:txXfrm>
        <a:off x="62055" y="663703"/>
        <a:ext cx="9273890" cy="1147095"/>
      </dsp:txXfrm>
    </dsp:sp>
    <dsp:sp modelId="{5AFE17B9-8379-A54A-9C59-3B2BB857C97E}">
      <dsp:nvSpPr>
        <dsp:cNvPr id="0" name=""/>
        <dsp:cNvSpPr/>
      </dsp:nvSpPr>
      <dsp:spPr>
        <a:xfrm>
          <a:off x="0" y="1990934"/>
          <a:ext cx="9398000" cy="1271205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4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</a:t>
          </a:r>
          <a:r>
            <a:rPr lang="zh-CN" altLang="en-US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贯通使用一个模型，避免转换</a:t>
          </a:r>
        </a:p>
      </dsp:txBody>
      <dsp:txXfrm>
        <a:off x="62055" y="2052989"/>
        <a:ext cx="9273890" cy="114709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4057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什么时候不容错？</a:t>
          </a:r>
        </a:p>
      </dsp:txBody>
      <dsp:txXfrm>
        <a:off x="41579" y="82153"/>
        <a:ext cx="7028842" cy="768602"/>
      </dsp:txXfrm>
    </dsp:sp>
    <dsp:sp modelId="{5AFE17B9-8379-A54A-9C59-3B2BB857C97E}">
      <dsp:nvSpPr>
        <dsp:cNvPr id="0" name=""/>
        <dsp:cNvSpPr/>
      </dsp:nvSpPr>
      <dsp:spPr>
        <a:xfrm>
          <a:off x="0" y="96721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2812566"/>
                <a:satOff val="-4220"/>
                <a:lumOff val="-686"/>
                <a:alphaOff val="0"/>
                <a:shade val="63000"/>
              </a:schemeClr>
            </a:gs>
            <a:gs pos="30000">
              <a:schemeClr val="accent3">
                <a:hueOff val="2812566"/>
                <a:satOff val="-4220"/>
                <a:lumOff val="-686"/>
                <a:alphaOff val="0"/>
                <a:shade val="90000"/>
                <a:satMod val="110000"/>
              </a:schemeClr>
            </a:gs>
            <a:gs pos="45000">
              <a:schemeClr val="accent3">
                <a:hueOff val="2812566"/>
                <a:satOff val="-4220"/>
                <a:lumOff val="-686"/>
                <a:alphaOff val="0"/>
                <a:shade val="100000"/>
                <a:satMod val="118000"/>
              </a:schemeClr>
            </a:gs>
            <a:gs pos="55000">
              <a:schemeClr val="accent3">
                <a:hueOff val="2812566"/>
                <a:satOff val="-4220"/>
                <a:lumOff val="-686"/>
                <a:alphaOff val="0"/>
                <a:shade val="100000"/>
                <a:satMod val="118000"/>
              </a:schemeClr>
            </a:gs>
            <a:gs pos="73000">
              <a:schemeClr val="accent3">
                <a:hueOff val="2812566"/>
                <a:satOff val="-4220"/>
                <a:lumOff val="-686"/>
                <a:alphaOff val="0"/>
                <a:shade val="90000"/>
                <a:satMod val="110000"/>
              </a:schemeClr>
            </a:gs>
            <a:gs pos="100000">
              <a:schemeClr val="accent3">
                <a:hueOff val="2812566"/>
                <a:satOff val="-4220"/>
                <a:lumOff val="-686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2812566"/>
              <a:satOff val="-4220"/>
              <a:lumOff val="-686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主流程</a:t>
          </a:r>
          <a:r>
            <a:rPr lang="en-US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/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关键路径</a:t>
          </a:r>
        </a:p>
      </dsp:txBody>
      <dsp:txXfrm>
        <a:off x="41579" y="1008793"/>
        <a:ext cx="7028842" cy="768602"/>
      </dsp:txXfrm>
    </dsp:sp>
    <dsp:sp modelId="{E942D9A9-2424-2345-B4B2-883460DF5494}">
      <dsp:nvSpPr>
        <dsp:cNvPr id="0" name=""/>
        <dsp:cNvSpPr/>
      </dsp:nvSpPr>
      <dsp:spPr>
        <a:xfrm>
          <a:off x="0" y="189385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  <a:gs pos="30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4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5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73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5625132"/>
              <a:satOff val="-8440"/>
              <a:lumOff val="-1373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依赖外部的关键数据</a:t>
          </a:r>
        </a:p>
      </dsp:txBody>
      <dsp:txXfrm>
        <a:off x="41579" y="1935433"/>
        <a:ext cx="7028842" cy="768602"/>
      </dsp:txXfrm>
    </dsp:sp>
    <dsp:sp modelId="{DBCF315D-3773-0040-A2BD-FD78F37DE3AB}">
      <dsp:nvSpPr>
        <dsp:cNvPr id="0" name=""/>
        <dsp:cNvSpPr/>
      </dsp:nvSpPr>
      <dsp:spPr>
        <a:xfrm>
          <a:off x="0" y="282049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8437698"/>
                <a:satOff val="-12660"/>
                <a:lumOff val="-2059"/>
                <a:alphaOff val="0"/>
                <a:shade val="63000"/>
              </a:schemeClr>
            </a:gs>
            <a:gs pos="30000">
              <a:schemeClr val="accent3">
                <a:hueOff val="8437698"/>
                <a:satOff val="-12660"/>
                <a:lumOff val="-2059"/>
                <a:alphaOff val="0"/>
                <a:shade val="90000"/>
                <a:satMod val="110000"/>
              </a:schemeClr>
            </a:gs>
            <a:gs pos="45000">
              <a:schemeClr val="accent3">
                <a:hueOff val="8437698"/>
                <a:satOff val="-12660"/>
                <a:lumOff val="-2059"/>
                <a:alphaOff val="0"/>
                <a:shade val="100000"/>
                <a:satMod val="118000"/>
              </a:schemeClr>
            </a:gs>
            <a:gs pos="55000">
              <a:schemeClr val="accent3">
                <a:hueOff val="8437698"/>
                <a:satOff val="-12660"/>
                <a:lumOff val="-2059"/>
                <a:alphaOff val="0"/>
                <a:shade val="100000"/>
                <a:satMod val="118000"/>
              </a:schemeClr>
            </a:gs>
            <a:gs pos="73000">
              <a:schemeClr val="accent3">
                <a:hueOff val="8437698"/>
                <a:satOff val="-12660"/>
                <a:lumOff val="-2059"/>
                <a:alphaOff val="0"/>
                <a:shade val="90000"/>
                <a:satMod val="110000"/>
              </a:schemeClr>
            </a:gs>
            <a:gs pos="100000">
              <a:schemeClr val="accent3">
                <a:hueOff val="8437698"/>
                <a:satOff val="-12660"/>
                <a:lumOff val="-2059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8437698"/>
              <a:satOff val="-12660"/>
              <a:lumOff val="-2059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D)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可靠操作和不可靠操作</a:t>
          </a:r>
        </a:p>
      </dsp:txBody>
      <dsp:txXfrm>
        <a:off x="41579" y="2862073"/>
        <a:ext cx="7028842" cy="768602"/>
      </dsp:txXfrm>
    </dsp:sp>
    <dsp:sp modelId="{11D5967B-31B3-2B47-BEF2-6B0680827395}">
      <dsp:nvSpPr>
        <dsp:cNvPr id="0" name=""/>
        <dsp:cNvSpPr/>
      </dsp:nvSpPr>
      <dsp:spPr>
        <a:xfrm>
          <a:off x="0" y="374713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4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E)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注意 重试逻辑</a:t>
          </a:r>
        </a:p>
      </dsp:txBody>
      <dsp:txXfrm>
        <a:off x="41579" y="3788713"/>
        <a:ext cx="7028842" cy="7686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52CDD-9883-2540-80A2-F2E2997CDF07}">
      <dsp:nvSpPr>
        <dsp:cNvPr id="0" name=""/>
        <dsp:cNvSpPr/>
      </dsp:nvSpPr>
      <dsp:spPr>
        <a:xfrm>
          <a:off x="1669302" y="475968"/>
          <a:ext cx="1967051" cy="9835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kumimoji="1" lang="zh-CN" altLang="en-US" sz="24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服役生命</a:t>
          </a:r>
          <a:endParaRPr kumimoji="1" lang="en-US" altLang="zh-CN" sz="2400" b="1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Service</a:t>
          </a:r>
          <a:r>
            <a:rPr lang="zh-CN" altLang="en-US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Time</a:t>
          </a:r>
          <a:endParaRPr lang="zh-CN" altLang="en-US" sz="2000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1698108" y="504774"/>
        <a:ext cx="1909439" cy="925913"/>
      </dsp:txXfrm>
    </dsp:sp>
    <dsp:sp modelId="{F84DCB68-0D5E-D343-A00F-5574D74D2FFB}">
      <dsp:nvSpPr>
        <dsp:cNvPr id="0" name=""/>
        <dsp:cNvSpPr/>
      </dsp:nvSpPr>
      <dsp:spPr>
        <a:xfrm rot="3310376">
          <a:off x="2950351" y="1964443"/>
          <a:ext cx="1031306" cy="344234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3053621" y="2033290"/>
        <a:ext cx="824766" cy="206540"/>
      </dsp:txXfrm>
    </dsp:sp>
    <dsp:sp modelId="{6B5BA65C-BA76-4E42-8A10-4A9D563871E2}">
      <dsp:nvSpPr>
        <dsp:cNvPr id="0" name=""/>
        <dsp:cNvSpPr/>
      </dsp:nvSpPr>
      <dsp:spPr>
        <a:xfrm>
          <a:off x="3295654" y="2813625"/>
          <a:ext cx="1967051" cy="9835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4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代码基大小</a:t>
          </a:r>
          <a:endParaRPr lang="en-US" altLang="zh-CN" sz="2400" b="1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Code</a:t>
          </a:r>
          <a:r>
            <a:rPr lang="en-US" altLang="zh-CN" sz="2000" kern="12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base</a:t>
          </a:r>
          <a:r>
            <a:rPr lang="zh-CN" altLang="en-US" sz="2000" kern="12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kern="12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Size</a:t>
          </a:r>
          <a:endParaRPr lang="zh-CN" altLang="en-US" sz="2000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3324460" y="2842431"/>
        <a:ext cx="1909439" cy="925913"/>
      </dsp:txXfrm>
    </dsp:sp>
    <dsp:sp modelId="{4BC439F3-061C-9541-BAF5-C5033B989C94}">
      <dsp:nvSpPr>
        <dsp:cNvPr id="0" name=""/>
        <dsp:cNvSpPr/>
      </dsp:nvSpPr>
      <dsp:spPr>
        <a:xfrm rot="10800011">
          <a:off x="2135434" y="3133266"/>
          <a:ext cx="1031306" cy="344234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 rot="10800000">
        <a:off x="2238704" y="3202113"/>
        <a:ext cx="824766" cy="206540"/>
      </dsp:txXfrm>
    </dsp:sp>
    <dsp:sp modelId="{B1F6C5F9-4794-AC44-81B8-5FE814D4AE3B}">
      <dsp:nvSpPr>
        <dsp:cNvPr id="0" name=""/>
        <dsp:cNvSpPr/>
      </dsp:nvSpPr>
      <dsp:spPr>
        <a:xfrm>
          <a:off x="39469" y="2813615"/>
          <a:ext cx="1967051" cy="9835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4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使用范围</a:t>
          </a:r>
          <a:endParaRPr lang="en-US" altLang="zh-CN" sz="2400" b="1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Applying Scope</a:t>
          </a:r>
        </a:p>
      </dsp:txBody>
      <dsp:txXfrm>
        <a:off x="68275" y="2842421"/>
        <a:ext cx="1909439" cy="925913"/>
      </dsp:txXfrm>
    </dsp:sp>
    <dsp:sp modelId="{E8D89AEA-4937-4043-8F90-CD50FF6254F0}">
      <dsp:nvSpPr>
        <dsp:cNvPr id="0" name=""/>
        <dsp:cNvSpPr/>
      </dsp:nvSpPr>
      <dsp:spPr>
        <a:xfrm rot="18293077">
          <a:off x="1322258" y="1964437"/>
          <a:ext cx="1031306" cy="344234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1425528" y="2033284"/>
        <a:ext cx="824766" cy="2065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A703986-FDD1-7A48-BD28-032B66355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388E61-8E90-814C-ADE8-B9D9F0CCAD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EA30F-26BA-E748-84DB-B65888EAB8CD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B601F6-2842-2D4F-AEB1-406BE754A6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02FA7E-472F-A640-84B7-318CD61C938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88FA9-C302-CE45-88C6-8162DF4604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52847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jpeg>
</file>

<file path=ppt/media/image12.jpeg>
</file>

<file path=ppt/media/image13.jpe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77C69-81E9-D246-9FC7-11037F662081}" type="datetimeFigureOut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47BEE4-5389-E445-9267-8892EE6212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8795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Tom_West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en.wikipedia.org/wiki/The_Soul_of_a_New_Machin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573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3872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7355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276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我已经不能想象，如果没有</a:t>
            </a:r>
            <a:r>
              <a:rPr kumimoji="1" lang="en-US" altLang="zh-CN" dirty="0"/>
              <a:t>URL</a:t>
            </a:r>
            <a:r>
              <a:rPr kumimoji="1" lang="zh-CN" altLang="en-US" dirty="0"/>
              <a:t>这样的建模，配置的表达会是多么繁琐的事！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4646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858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news.ycombinator.com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item?id</a:t>
            </a:r>
            <a:r>
              <a:rPr kumimoji="1" lang="en-US" altLang="zh-CN" dirty="0"/>
              <a:t>=2331611</a:t>
            </a:r>
          </a:p>
          <a:p>
            <a:endParaRPr kumimoji="1" lang="en-US" altLang="zh-CN" dirty="0"/>
          </a:p>
          <a:p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everything worth doing is worth doing well.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Tom West, quoted by Tracy Kidder in The Soul of a New Machine (Modern Library, 1997). ISBN 0-679-60261-5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that Data General is defunct, so I take this quote as a warning.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References: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 </a:t>
            </a:r>
            <a:r>
              <a:rPr lang="en-US" altLang="zh-CN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http://en.wikipedia.org/wiki/Tom_West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 </a:t>
            </a:r>
            <a:r>
              <a:rPr lang="en-US" altLang="zh-CN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http://en.wikipedia.org/wiki/The_Soul_of_a_New_Machine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625600" y="5124451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 marL="457189" indent="0" algn="ctr">
              <a:buNone/>
            </a:lvl2pPr>
            <a:lvl3pPr marL="914377" indent="0" algn="ctr">
              <a:buNone/>
            </a:lvl3pPr>
            <a:lvl4pPr marL="1371566" indent="0" algn="ctr">
              <a:buNone/>
            </a:lvl4pPr>
            <a:lvl5pPr marL="1828754" indent="0" algn="ctr">
              <a:buNone/>
            </a:lvl5pPr>
            <a:lvl6pPr marL="2285943" indent="0" algn="ctr">
              <a:buNone/>
            </a:lvl6pPr>
            <a:lvl7pPr marL="2743131" indent="0" algn="ctr">
              <a:buNone/>
            </a:lvl7pPr>
            <a:lvl8pPr marL="3200320" indent="0" algn="ctr">
              <a:buNone/>
            </a:lvl8pPr>
            <a:lvl9pPr marL="3657509" indent="0" algn="ctr">
              <a:buNone/>
            </a:lvl9pPr>
          </a:lstStyle>
          <a:p>
            <a:r>
              <a:rPr kumimoji="0" lang="zh-CN" altLang="en-US" dirty="0"/>
              <a:t>单击此处编辑母版副标题样式</a:t>
            </a:r>
            <a:endParaRPr kumimoji="0" lang="en-US" dirty="0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1ABBA760-CEED-3E43-81A1-29BF3BA44D69}" type="datetime1">
              <a:rPr kumimoji="1" lang="zh-CN" altLang="en-US" smtClean="0"/>
              <a:t>2021/7/12</a:t>
            </a:fld>
            <a:endParaRPr kumimoji="1"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 anchor="ctr"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219200" y="5048251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219200" y="5048251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283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119492D9-70E4-344E-BAEB-A5AD109526ED}" type="datetime1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9972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C3D34D65-8308-EC43-B804-F198DEBE6F74}" type="datetime1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8" name="等腰三角形 7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17574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E253575B-A74A-E249-8A55-7090C05BA1B3}" type="datetime1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199339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48004567-3711-084F-ABF0-F7322A046708}" type="datetime1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09700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5BF35285-34E8-8243-ABB5-5CFC4DF6D987}" type="datetime1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27651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6197602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A23E6F33-F51C-D447-AF96-008A396DF113}" type="datetime1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91926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193D038F-09EC-8B4A-97CC-691921ABD173}" type="datetime1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46716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A8FA10F7-B4FD-0D46-9A92-1A7F2DF4F53F}" type="datetime1">
              <a:rPr kumimoji="1" lang="zh-CN" altLang="en-US" smtClean="0"/>
              <a:t>2021/7/12</a:t>
            </a:fld>
            <a:endParaRPr kumimoji="1"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5" name="直接连接符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38525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8432800" y="1219202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A92F901-F178-EA4B-8E2C-03AC9EC6258B}" type="datetime1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915543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将图片拖动到占位符，或单击添加图标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471A18B3-89B6-BE43-AE56-D8DD063946BD}" type="datetime1">
              <a:rPr kumimoji="1" lang="zh-CN" altLang="en-US" smtClean="0"/>
              <a:t>2021/7/12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18689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dirty="0"/>
              <a:t>单击此处编辑母版文本样式</a:t>
            </a:r>
          </a:p>
          <a:p>
            <a:pPr lvl="1" eaLnBrk="1" latinLnBrk="0" hangingPunct="1"/>
            <a:r>
              <a:rPr kumimoji="0" lang="zh-CN" altLang="en-US" dirty="0"/>
              <a:t>第二级</a:t>
            </a:r>
          </a:p>
          <a:p>
            <a:pPr lvl="2" eaLnBrk="1" latinLnBrk="0" hangingPunct="1"/>
            <a:r>
              <a:rPr kumimoji="0" lang="zh-CN" altLang="en-US" dirty="0"/>
              <a:t>第三级</a:t>
            </a:r>
          </a:p>
          <a:p>
            <a:pPr lvl="3" eaLnBrk="1" latinLnBrk="0" hangingPunct="1"/>
            <a:r>
              <a:rPr kumimoji="0" lang="zh-CN" altLang="en-US" dirty="0"/>
              <a:t>第四级</a:t>
            </a:r>
          </a:p>
          <a:p>
            <a:pPr lvl="4" eaLnBrk="1" latinLnBrk="0" hangingPunct="1"/>
            <a:r>
              <a:rPr kumimoji="0" lang="zh-CN" altLang="en-US" dirty="0"/>
              <a:t>第五级</a:t>
            </a:r>
            <a:endParaRPr kumimoji="0" lang="en-US" dirty="0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8534400" y="6356351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 b="0" i="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4DBFD683-A12F-E743-BDEF-9255231B11E1}" type="datetime1">
              <a:rPr kumimoji="1" lang="zh-CN" altLang="en-US" smtClean="0"/>
              <a:t>2021/7/12</a:t>
            </a:fld>
            <a:endParaRPr kumimoji="1"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3864864" y="6356351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 b="0" i="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6864" y="6356351"/>
            <a:ext cx="2641600" cy="365760"/>
          </a:xfrm>
          <a:prstGeom prst="rect">
            <a:avLst/>
          </a:prstGeom>
        </p:spPr>
        <p:txBody>
          <a:bodyPr vert="horz" anchor="ctr"/>
          <a:lstStyle>
            <a:lvl1pPr algn="l" eaLnBrk="1" latinLnBrk="0" hangingPunct="1">
              <a:defRPr kumimoji="0" sz="1400" b="0" i="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28" name="直接连接符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b="0" i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29" name="直接连接符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b="0" i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0" name="等腰三角形 9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b="0" i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6067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b="0" i="0" kern="1200">
          <a:solidFill>
            <a:schemeClr val="tx2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1pPr>
    </p:titleStyle>
    <p:bodyStyle>
      <a:lvl1pPr marL="274313" indent="-274313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1pPr>
      <a:lvl2pPr marL="548626" indent="-274313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b="0" i="0" kern="1200">
          <a:solidFill>
            <a:schemeClr val="tx2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2pPr>
      <a:lvl3pPr marL="822939" indent="-228594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3pPr>
      <a:lvl4pPr marL="1097253" indent="-228594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4pPr>
      <a:lvl5pPr marL="1371566" indent="-228594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5pPr>
      <a:lvl6pPr marL="1645879" indent="-182875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754" indent="-182875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30" indent="-182875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05" indent="-182875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ldratle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hyperlink" Target="https://github.com/alibaba/transmittable-thread-local" TargetMode="External"/><Relationship Id="rId7" Type="http://schemas.openxmlformats.org/officeDocument/2006/relationships/image" Target="../media/image3.tiff"/><Relationship Id="rId2" Type="http://schemas.openxmlformats.org/officeDocument/2006/relationships/hyperlink" Target="https://github.com/oldratle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hyperlink" Target="https://github.com/apache/dubbo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s://github.com/oldratlee/translations" TargetMode="Externa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wand.com/zh-hans/%E8%82%AF%E7%89%B9%C2%B7%E8%B2%9D%E5%85%8B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hyperlink" Target="https://en.wikipedia.org/wiki/Tom_West" TargetMode="External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13.jpeg"/><Relationship Id="rId9" Type="http://schemas.microsoft.com/office/2007/relationships/diagramDrawing" Target="../diagrams/drawing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openclassrooms.com/en/courses/4544611-write-agile-documentation-user-stories-acceptance-tests/4810381-write-a-good-bug-repor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Software_bu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600" y="3650891"/>
            <a:ext cx="9144000" cy="1272209"/>
          </a:xfrm>
        </p:spPr>
        <p:txBody>
          <a:bodyPr anchor="ctr">
            <a:normAutofit/>
          </a:bodyPr>
          <a:lstStyle/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服务框架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</a:rPr>
              <a:t>Dubbo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中</a:t>
            </a:r>
            <a:br>
              <a:rPr kumimoji="1" lang="en-US" altLang="zh-CN" dirty="0">
                <a:solidFill>
                  <a:schemeClr val="bg1">
                    <a:lumMod val="50000"/>
                  </a:schemeClr>
                </a:solidFill>
              </a:rPr>
            </a:br>
            <a:r>
              <a:rPr kumimoji="1" lang="zh-CN" altLang="en-US" sz="3600" b="1" dirty="0"/>
              <a:t>软件可靠性设计的实践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71416" y="5083289"/>
            <a:ext cx="2498184" cy="692497"/>
          </a:xfrm>
        </p:spPr>
        <p:txBody>
          <a:bodyPr wrap="none" anchor="ctr">
            <a:spAutoFit/>
          </a:bodyPr>
          <a:lstStyle/>
          <a:p>
            <a:r>
              <a:rPr kumimoji="1" lang="en-US" altLang="zh-CN" sz="1800" dirty="0"/>
              <a:t> </a:t>
            </a:r>
            <a:r>
              <a:rPr kumimoji="1" lang="zh-CN" altLang="en-US" sz="1800" dirty="0"/>
              <a:t>李鼎</a:t>
            </a:r>
            <a:r>
              <a:rPr kumimoji="1" lang="en-US" altLang="zh-CN" sz="1800" dirty="0"/>
              <a:t>(</a:t>
            </a:r>
            <a:r>
              <a:rPr kumimoji="1" lang="zh-CN" altLang="en-US" sz="1800" dirty="0"/>
              <a:t>哲良</a:t>
            </a:r>
            <a:r>
              <a:rPr kumimoji="1" lang="en-US" altLang="zh-CN" sz="1800" dirty="0"/>
              <a:t>)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@</a:t>
            </a:r>
            <a:r>
              <a:rPr kumimoji="1" lang="en-US" altLang="zh-CN" sz="1800" dirty="0">
                <a:hlinkClick r:id="rId2"/>
              </a:rPr>
              <a:t>oldratlee</a:t>
            </a:r>
            <a:endParaRPr kumimoji="1" lang="en-US" altLang="zh-CN" sz="1800" dirty="0"/>
          </a:p>
          <a:p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2020-08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|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2017-08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…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2014</a:t>
            </a:r>
            <a:endParaRPr kumimoji="1"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29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A.3 </a:t>
            </a:r>
            <a:r>
              <a:rPr lang="zh-CN" altLang="en-US" dirty="0"/>
              <a:t>出错日志中包含尽量多的有用上下文信息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/>
          </a:bodyPr>
          <a:lstStyle/>
          <a:p>
            <a:pPr marL="0" indent="0">
              <a:spcAft>
                <a:spcPts val="1500"/>
              </a:spcAft>
              <a:buNone/>
            </a:pPr>
            <a:r>
              <a:rPr lang="zh-CN" altLang="en-US" sz="2800" dirty="0"/>
              <a:t>提供 </a:t>
            </a: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面向</a:t>
            </a:r>
            <a:r>
              <a:rPr lang="zh-CN" altLang="en-US" sz="3200" b="1" dirty="0">
                <a:solidFill>
                  <a:srgbClr val="00693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用户排查</a:t>
            </a: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的信息</a:t>
            </a:r>
            <a:endParaRPr lang="en-US" altLang="zh-CN" sz="2800" dirty="0"/>
          </a:p>
          <a:p>
            <a:r>
              <a:rPr lang="zh-CN" altLang="en-US" dirty="0"/>
              <a:t>给出的出错原因描述，要</a:t>
            </a:r>
            <a:r>
              <a:rPr lang="zh-CN" altLang="en-US" b="1" dirty="0">
                <a:solidFill>
                  <a:schemeClr val="accent6">
                    <a:lumMod val="50000"/>
                  </a:schemeClr>
                </a:solidFill>
              </a:rPr>
              <a:t>用户</a:t>
            </a:r>
            <a:r>
              <a:rPr lang="zh-CN" altLang="en-US" dirty="0"/>
              <a:t>容易理解</a:t>
            </a:r>
            <a:endParaRPr lang="en-US" altLang="zh-CN" dirty="0"/>
          </a:p>
          <a:p>
            <a:r>
              <a:rPr lang="zh-CN" altLang="en-US" dirty="0"/>
              <a:t>尽量在日志信息中给出 排错和解决的方法</a:t>
            </a:r>
            <a:endParaRPr lang="en-US" altLang="zh-CN" dirty="0"/>
          </a:p>
          <a:p>
            <a:pPr lvl="1"/>
            <a:r>
              <a:rPr lang="zh-CN" altLang="en-US" sz="2500" dirty="0"/>
              <a:t>如：线程池溢出，在异常信息中提示给出 排查命令，如</a:t>
            </a:r>
            <a:r>
              <a:rPr lang="en-US" altLang="zh-CN" sz="2500" dirty="0"/>
              <a:t> </a:t>
            </a:r>
            <a:r>
              <a:rPr lang="en-US" altLang="zh-CN" sz="2500" dirty="0" err="1">
                <a:latin typeface="Consolas" panose="020B0609020204030204" pitchFamily="49" charset="0"/>
                <a:cs typeface="Consolas" panose="020B0609020204030204" pitchFamily="49" charset="0"/>
              </a:rPr>
              <a:t>jstack</a:t>
            </a:r>
            <a:r>
              <a:rPr lang="en-US" altLang="zh-CN" sz="250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en-US" altLang="zh-CN" sz="2500" dirty="0" err="1">
                <a:latin typeface="Consolas" panose="020B0609020204030204" pitchFamily="49" charset="0"/>
                <a:cs typeface="Consolas" panose="020B0609020204030204" pitchFamily="49" charset="0"/>
              </a:rPr>
              <a:t>pid</a:t>
            </a:r>
            <a:r>
              <a:rPr lang="en-US" altLang="zh-CN" sz="25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br>
              <a:rPr lang="en-US" altLang="zh-CN" sz="2500" dirty="0"/>
            </a:br>
            <a:r>
              <a:rPr lang="zh-CN" altLang="en-US" sz="2500" dirty="0"/>
              <a:t>以可以排查线程</a:t>
            </a:r>
            <a:r>
              <a:rPr lang="en-US" altLang="zh-CN" sz="2500" dirty="0"/>
              <a:t>Hang</a:t>
            </a:r>
            <a:r>
              <a:rPr lang="zh-CN" altLang="en-US" sz="2500" dirty="0"/>
              <a:t>在什么操作上</a:t>
            </a:r>
            <a:endParaRPr lang="en-US" altLang="zh-CN" dirty="0"/>
          </a:p>
          <a:p>
            <a:pPr lvl="1"/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E94E3D-D066-B746-9D76-73C620324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329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B. </a:t>
            </a:r>
            <a:r>
              <a:rPr lang="zh-CN" altLang="en-US" dirty="0"/>
              <a:t>明确日志级别的含义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en-US" altLang="zh-CN" dirty="0"/>
              <a:t>ERROR</a:t>
            </a:r>
            <a:r>
              <a:rPr lang="zh-CN" altLang="en-US" dirty="0"/>
              <a:t>：系统出错，需要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立即处理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altLang="zh-CN" dirty="0"/>
          </a:p>
          <a:p>
            <a:r>
              <a:rPr lang="en-US" altLang="zh-CN" dirty="0"/>
              <a:t>WARNING</a:t>
            </a:r>
            <a:r>
              <a:rPr lang="zh-CN" altLang="en-US" dirty="0"/>
              <a:t>：系统出错，但可以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自行恢复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（亚健康）</a:t>
            </a:r>
            <a:r>
              <a:rPr lang="zh-CN" altLang="en-US" dirty="0"/>
              <a:t>，可以不干预</a:t>
            </a:r>
            <a:endParaRPr lang="en-US" altLang="zh-CN" dirty="0"/>
          </a:p>
          <a:p>
            <a:pPr lvl="1"/>
            <a:r>
              <a:rPr lang="zh-CN" altLang="en-US" dirty="0"/>
              <a:t>可以定期分析</a:t>
            </a:r>
            <a:r>
              <a:rPr lang="en-US" altLang="zh-CN" dirty="0"/>
              <a:t>WARNING</a:t>
            </a:r>
            <a:r>
              <a:rPr lang="zh-CN" altLang="en-US" dirty="0"/>
              <a:t>，了解系统亚健康程度和原因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9AD089E-8179-F249-801D-F09CC72F4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385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C.</a:t>
            </a:r>
            <a:r>
              <a:rPr lang="en-US" altLang="zh-CN" dirty="0"/>
              <a:t> </a:t>
            </a:r>
            <a:r>
              <a:rPr lang="zh-CN" altLang="en-US" dirty="0"/>
              <a:t>同一原因不要引起多次重复记录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zh-CN" altLang="en-US" dirty="0"/>
              <a:t>如 </a:t>
            </a:r>
            <a:r>
              <a:rPr lang="en-US" altLang="zh-CN" dirty="0"/>
              <a:t>Provider</a:t>
            </a:r>
            <a:r>
              <a:rPr lang="zh-CN" altLang="en-US" dirty="0"/>
              <a:t>不可用，会导致</a:t>
            </a:r>
            <a:r>
              <a:rPr lang="zh-CN" altLang="en-US" b="1" dirty="0">
                <a:solidFill>
                  <a:srgbClr val="C00000"/>
                </a:solidFill>
              </a:rPr>
              <a:t>每次</a:t>
            </a:r>
            <a:r>
              <a:rPr lang="zh-CN" altLang="en-US" dirty="0"/>
              <a:t>调用都</a:t>
            </a:r>
            <a:r>
              <a:rPr lang="zh-CN" altLang="en-US" dirty="0">
                <a:solidFill>
                  <a:srgbClr val="C00000"/>
                </a:solidFill>
              </a:rPr>
              <a:t>相同的</a:t>
            </a:r>
            <a:r>
              <a:rPr lang="en-US" altLang="zh-CN" dirty="0"/>
              <a:t>ERROR</a:t>
            </a:r>
            <a:r>
              <a:rPr lang="zh-CN" altLang="en-US" dirty="0"/>
              <a:t>日志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spcAft>
                <a:spcPts val="1000"/>
              </a:spcAft>
              <a:buNone/>
            </a:pPr>
            <a:r>
              <a:rPr lang="zh-CN" altLang="en-US" sz="2800" dirty="0"/>
              <a:t>收益：</a:t>
            </a:r>
            <a:endParaRPr lang="en-US" altLang="zh-CN" sz="2800" dirty="0"/>
          </a:p>
          <a:p>
            <a:r>
              <a:rPr lang="zh-CN" altLang="en-US" dirty="0"/>
              <a:t>保证日志</a:t>
            </a:r>
            <a:r>
              <a:rPr lang="zh-CN" altLang="en-US" b="1" dirty="0">
                <a:solidFill>
                  <a:srgbClr val="00693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信息浓度</a:t>
            </a:r>
            <a:r>
              <a:rPr lang="zh-CN" altLang="en-US" dirty="0"/>
              <a:t>，让排查</a:t>
            </a:r>
            <a:r>
              <a:rPr lang="en-US" altLang="zh-CN" dirty="0"/>
              <a:t>/</a:t>
            </a:r>
            <a:r>
              <a:rPr lang="zh-CN" altLang="en-US" dirty="0"/>
              <a:t>监控更有效</a:t>
            </a:r>
            <a:endParaRPr kumimoji="1" lang="en-US" altLang="zh-CN" dirty="0"/>
          </a:p>
          <a:p>
            <a:r>
              <a:rPr kumimoji="1" lang="zh-CN" altLang="en-US" dirty="0"/>
              <a:t>在不影响排查的前提下，尽量避免对性能的影响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EB9782-81D2-034A-AEE2-33E6D7E25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12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2387" y="1910443"/>
            <a:ext cx="3941061" cy="295579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zh-CN" altLang="en-US" dirty="0"/>
              <a:t>关于异常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lvl="0"/>
            <a:r>
              <a:rPr lang="zh-CN" altLang="en-US" b="1" dirty="0">
                <a:solidFill>
                  <a:srgbClr val="C00000"/>
                </a:solidFill>
              </a:rPr>
              <a:t>不要</a:t>
            </a:r>
            <a:r>
              <a:rPr lang="zh-CN" altLang="en-US" dirty="0"/>
              <a:t>丢掉</a:t>
            </a:r>
            <a:r>
              <a:rPr lang="en-US" altLang="zh-CN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Cause</a:t>
            </a:r>
            <a:r>
              <a:rPr lang="zh-CN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异常</a:t>
            </a:r>
            <a:endParaRPr lang="en-US" altLang="zh-CN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altLang="zh-CN" dirty="0"/>
          </a:p>
          <a:p>
            <a:r>
              <a:rPr lang="en-US" altLang="zh-CN" dirty="0"/>
              <a:t>Wrap</a:t>
            </a:r>
            <a:r>
              <a:rPr lang="zh-CN" altLang="en-US" dirty="0"/>
              <a:t>的上层异常，要提供</a:t>
            </a:r>
            <a:r>
              <a:rPr lang="zh-CN" altLang="en-US" b="1" dirty="0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上层信息</a:t>
            </a:r>
            <a:endParaRPr lang="en-US" altLang="zh-CN" b="1" dirty="0"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zh-CN" altLang="en-US" dirty="0"/>
              <a:t>上层异常要加上</a:t>
            </a:r>
            <a:r>
              <a:rPr lang="en-US" altLang="zh-CN" dirty="0"/>
              <a:t>Message</a:t>
            </a:r>
            <a:r>
              <a:rPr lang="zh-CN" altLang="en-US" dirty="0"/>
              <a:t>，描述对应的</a:t>
            </a:r>
            <a:r>
              <a:rPr lang="zh-CN" altLang="en-US" sz="2800" b="1" dirty="0">
                <a:solidFill>
                  <a:srgbClr val="C0000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上层语义</a:t>
            </a:r>
            <a:endParaRPr lang="en-US" altLang="zh-CN" b="1" dirty="0">
              <a:solidFill>
                <a:srgbClr val="C0000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zh-CN" altLang="en-US" dirty="0"/>
              <a:t>记录上层的上下文信息（这一点在日志中也说了）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666692-3B90-1A45-B1D9-0463BF6E7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131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1.3 </a:t>
            </a:r>
            <a:r>
              <a:rPr kumimoji="1" lang="zh-CN" altLang="en-US" dirty="0"/>
              <a:t>关于</a:t>
            </a:r>
            <a:r>
              <a:rPr lang="zh-CN" altLang="en-US" dirty="0"/>
              <a:t>配置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Aft>
                <a:spcPts val="1600"/>
              </a:spcAft>
            </a:pP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严格检查 </a:t>
            </a:r>
            <a:r>
              <a:rPr lang="zh-CN" altLang="en-US" sz="2800" dirty="0"/>
              <a:t>配置合法性</a:t>
            </a:r>
            <a:endParaRPr lang="en-US" altLang="zh-CN" sz="28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zh-CN" altLang="en-US" dirty="0"/>
              <a:t>对于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启动时</a:t>
            </a:r>
            <a:r>
              <a:rPr lang="zh-CN" altLang="en-US" dirty="0"/>
              <a:t>的配置，非法 则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报错 并 触发报警（给出原因和解决方法）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kumimoji="1" lang="en-US" altLang="zh-CN" dirty="0"/>
              <a:t>Fail-Fast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启动失败 </a:t>
            </a:r>
            <a:r>
              <a:rPr kumimoji="1" lang="en-US" altLang="zh-CN" dirty="0"/>
              <a:t>/</a:t>
            </a:r>
            <a:r>
              <a:rPr kumimoji="1" lang="zh-CN" altLang="en-US" dirty="0"/>
              <a:t> 排查性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zh-CN" altLang="en-US" dirty="0"/>
              <a:t>对于</a:t>
            </a:r>
            <a:r>
              <a:rPr kumimoji="1" lang="zh-CN" altLang="en-US" b="1" dirty="0">
                <a:solidFill>
                  <a:schemeClr val="accent6">
                    <a:lumMod val="75000"/>
                  </a:schemeClr>
                </a:solidFill>
              </a:rPr>
              <a:t>运行时</a:t>
            </a:r>
            <a:r>
              <a:rPr kumimoji="1" lang="zh-CN" altLang="en-US" dirty="0"/>
              <a:t>的配置，非法 则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报错 并 触发报警（给出原因和解决方法）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忽略这次的配置，基于老版本配置运行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提供覆盖策略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可配置则可编程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方便第三方代码平等</a:t>
            </a:r>
            <a:r>
              <a:rPr lang="en-US" altLang="zh-CN" dirty="0"/>
              <a:t>/</a:t>
            </a:r>
            <a:r>
              <a:rPr lang="zh-CN" altLang="en-US" dirty="0"/>
              <a:t>灵活的使用（如框架集成）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方便在运行时修改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7215491" y="5165954"/>
            <a:ext cx="2962146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这</a:t>
            </a:r>
            <a:r>
              <a:rPr lang="en-US" altLang="zh-CN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2</a:t>
            </a:r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点 和 可靠性 关系不大</a:t>
            </a:r>
            <a:endPara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更多说明见</a:t>
            </a:r>
            <a:r>
              <a:rPr lang="en-US" altLang="zh-CN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Dubbo</a:t>
            </a:r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官方文档</a:t>
            </a:r>
            <a:endPara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DBF8A8D-A6F0-C342-A468-4BCADEC66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14</a:t>
            </a:fld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40A231C-26DC-6549-9C3E-C0CD3FAB4207}"/>
              </a:ext>
            </a:extLst>
          </p:cNvPr>
          <p:cNvSpPr/>
          <p:nvPr/>
        </p:nvSpPr>
        <p:spPr>
          <a:xfrm>
            <a:off x="365760" y="4555671"/>
            <a:ext cx="11415562" cy="1714088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328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1.4 </a:t>
            </a:r>
            <a:r>
              <a:rPr kumimoji="1" lang="zh-CN" altLang="en-US" dirty="0"/>
              <a:t>关于</a:t>
            </a:r>
            <a:r>
              <a:rPr lang="zh-CN" altLang="en-US" dirty="0"/>
              <a:t>建模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185253337"/>
              </p:ext>
            </p:extLst>
          </p:nvPr>
        </p:nvGraphicFramePr>
        <p:xfrm>
          <a:off x="1397000" y="1649506"/>
          <a:ext cx="9398000" cy="3863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F961A05-65E5-944E-896A-50C3731E3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21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1.4.</a:t>
            </a:r>
            <a:r>
              <a:rPr lang="en-US" altLang="zh-CN" b="1" dirty="0"/>
              <a:t>A.1</a:t>
            </a:r>
            <a:r>
              <a:rPr lang="en-US" altLang="zh-CN" dirty="0"/>
              <a:t> </a:t>
            </a:r>
            <a:r>
              <a:rPr lang="zh-CN" altLang="en-US" dirty="0"/>
              <a:t>明确约定 术语的含义 以及 所在领域</a:t>
            </a:r>
            <a:r>
              <a:rPr lang="en-US" altLang="zh-CN" dirty="0"/>
              <a:t> —</a:t>
            </a:r>
            <a:r>
              <a:rPr lang="zh-CN" altLang="en-US" dirty="0"/>
              <a:t> </a:t>
            </a:r>
            <a:r>
              <a:rPr lang="zh-CN" altLang="en-US" b="1" dirty="0"/>
              <a:t>示例</a:t>
            </a:r>
            <a:endParaRPr lang="en-US" altLang="zh-CN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271272" y="1332000"/>
            <a:ext cx="10972800" cy="5198255"/>
          </a:xfrm>
        </p:spPr>
        <p:txBody>
          <a:bodyPr>
            <a:normAutofit fontScale="92500" lnSpcReduction="10000"/>
          </a:bodyPr>
          <a:lstStyle/>
          <a:p>
            <a:pPr lvl="1">
              <a:lnSpc>
                <a:spcPct val="111000"/>
              </a:lnSpc>
            </a:pPr>
            <a:r>
              <a:rPr lang="en-US" altLang="zh-CN" dirty="0"/>
              <a:t>Serialization vs Codec vs Protocol</a:t>
            </a:r>
          </a:p>
          <a:p>
            <a:pPr lvl="2">
              <a:lnSpc>
                <a:spcPct val="111000"/>
              </a:lnSpc>
            </a:pPr>
            <a:r>
              <a:rPr lang="en-US" altLang="zh-CN" b="1" dirty="0"/>
              <a:t>Serialization</a:t>
            </a:r>
            <a:r>
              <a:rPr lang="zh-CN" altLang="en-US" dirty="0"/>
              <a:t>：表示序列化，</a:t>
            </a:r>
            <a:r>
              <a:rPr lang="en-US" altLang="zh-CN" dirty="0"/>
              <a:t>Object</a:t>
            </a:r>
            <a:r>
              <a:rPr lang="zh-CN" altLang="en-US" dirty="0"/>
              <a:t>到</a:t>
            </a:r>
            <a:r>
              <a:rPr lang="en-US" altLang="zh-CN" dirty="0"/>
              <a:t>byte[]</a:t>
            </a:r>
            <a:r>
              <a:rPr lang="zh-CN" altLang="en-US" dirty="0"/>
              <a:t>，</a:t>
            </a:r>
            <a:r>
              <a:rPr lang="en-US" altLang="zh-CN" dirty="0" err="1"/>
              <a:t>remoting</a:t>
            </a:r>
            <a:r>
              <a:rPr lang="zh-CN" altLang="en-US" dirty="0"/>
              <a:t>传输层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kumimoji="1" lang="en-US" altLang="zh-CN" b="1" dirty="0"/>
              <a:t>Codec</a:t>
            </a:r>
            <a:r>
              <a:rPr kumimoji="1" lang="zh-CN" altLang="en-US" dirty="0"/>
              <a:t>：表示</a:t>
            </a:r>
            <a:r>
              <a:rPr kumimoji="1" lang="en-US" altLang="zh-CN" dirty="0" err="1"/>
              <a:t>RpcInvocation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RpcResult</a:t>
            </a:r>
            <a:r>
              <a:rPr kumimoji="1" lang="zh-CN" altLang="en-US" dirty="0"/>
              <a:t>的编码，</a:t>
            </a:r>
            <a:r>
              <a:rPr kumimoji="1" lang="en-US" altLang="zh-CN" dirty="0" err="1"/>
              <a:t>Rpc</a:t>
            </a:r>
            <a:r>
              <a:rPr kumimoji="1" lang="zh-CN" altLang="en-US" dirty="0"/>
              <a:t>层</a:t>
            </a:r>
            <a:br>
              <a:rPr kumimoji="1" lang="en-US" altLang="zh-CN" dirty="0"/>
            </a:br>
            <a:r>
              <a:rPr kumimoji="1" lang="zh-CN" altLang="en-US" dirty="0"/>
              <a:t>这个操作包含会使用</a:t>
            </a:r>
            <a:r>
              <a:rPr kumimoji="1" lang="en-US" altLang="zh-CN" dirty="0"/>
              <a:t>Serialization</a:t>
            </a:r>
            <a:r>
              <a:rPr kumimoji="1" lang="zh-CN" altLang="en-US" dirty="0"/>
              <a:t>写入方法参数</a:t>
            </a:r>
            <a:endParaRPr kumimoji="1" lang="en-US" altLang="zh-CN" dirty="0"/>
          </a:p>
          <a:p>
            <a:pPr lvl="2">
              <a:lnSpc>
                <a:spcPct val="111000"/>
              </a:lnSpc>
            </a:pPr>
            <a:r>
              <a:rPr kumimoji="1" lang="en-US" altLang="zh-CN" b="1" dirty="0"/>
              <a:t>Protocol</a:t>
            </a:r>
            <a:r>
              <a:rPr kumimoji="1" lang="zh-CN" altLang="en-US" dirty="0"/>
              <a:t>： </a:t>
            </a:r>
            <a:r>
              <a:rPr kumimoji="1" lang="en-US" altLang="zh-CN" dirty="0"/>
              <a:t>RPC</a:t>
            </a:r>
            <a:r>
              <a:rPr kumimoji="1" lang="zh-CN" altLang="en-US" dirty="0"/>
              <a:t>不同协议的抽象，如</a:t>
            </a:r>
            <a:r>
              <a:rPr kumimoji="1" lang="en-US" altLang="zh-CN" dirty="0"/>
              <a:t>HTTP/</a:t>
            </a:r>
            <a:r>
              <a:rPr kumimoji="1" lang="en-US" altLang="zh-CN" dirty="0" err="1"/>
              <a:t>gRPC</a:t>
            </a:r>
            <a:endParaRPr kumimoji="1" lang="en-US" altLang="zh-CN" dirty="0"/>
          </a:p>
          <a:p>
            <a:pPr lvl="1">
              <a:lnSpc>
                <a:spcPct val="111000"/>
              </a:lnSpc>
            </a:pPr>
            <a:r>
              <a:rPr lang="en-US" altLang="zh-CN" dirty="0"/>
              <a:t>Cluster &amp; Router &amp; </a:t>
            </a:r>
            <a:r>
              <a:rPr lang="en-US" altLang="zh-CN" dirty="0" err="1"/>
              <a:t>LoadBalance</a:t>
            </a:r>
            <a:r>
              <a:rPr lang="en-US" altLang="zh-CN" dirty="0"/>
              <a:t> &amp; Directory</a:t>
            </a:r>
          </a:p>
          <a:p>
            <a:pPr lvl="2">
              <a:lnSpc>
                <a:spcPct val="111000"/>
              </a:lnSpc>
            </a:pPr>
            <a:r>
              <a:rPr lang="en-US" altLang="zh-CN" b="1" dirty="0"/>
              <a:t>Cluster</a:t>
            </a:r>
            <a:r>
              <a:rPr lang="zh-CN" altLang="en-US" dirty="0"/>
              <a:t>： 表示了多个</a:t>
            </a:r>
            <a:r>
              <a:rPr lang="en-US" altLang="zh-CN" dirty="0"/>
              <a:t>Provider</a:t>
            </a:r>
            <a:r>
              <a:rPr lang="zh-CN" altLang="en-US" dirty="0"/>
              <a:t>，</a:t>
            </a:r>
            <a:r>
              <a:rPr lang="en-US" altLang="zh-CN" dirty="0"/>
              <a:t>Provider</a:t>
            </a:r>
            <a:r>
              <a:rPr lang="zh-CN" altLang="en-US" dirty="0"/>
              <a:t>列表的外围抽象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lang="en-US" altLang="zh-CN" b="1" dirty="0"/>
              <a:t>Router</a:t>
            </a:r>
            <a:r>
              <a:rPr lang="zh-CN" altLang="en-US" dirty="0"/>
              <a:t>： 路由规则，过滤成部分</a:t>
            </a:r>
            <a:r>
              <a:rPr lang="en-US" altLang="zh-CN" dirty="0"/>
              <a:t>Provider</a:t>
            </a:r>
            <a:r>
              <a:rPr lang="zh-CN" altLang="en-US" dirty="0"/>
              <a:t>的列表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lang="en-US" altLang="zh-CN" b="1" dirty="0" err="1"/>
              <a:t>LoadBalance</a:t>
            </a:r>
            <a:r>
              <a:rPr lang="zh-CN" altLang="en-US" dirty="0"/>
              <a:t>： 从路由后列表中，选一个调用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kumimoji="1" lang="en-US" altLang="zh-CN" b="1" dirty="0"/>
              <a:t>Directory</a:t>
            </a:r>
            <a:r>
              <a:rPr kumimoji="1" lang="zh-CN" altLang="en-US" dirty="0"/>
              <a:t>： 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列表，代表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列表来源</a:t>
            </a:r>
            <a:br>
              <a:rPr kumimoji="1" lang="en-US" altLang="zh-CN" dirty="0"/>
            </a:br>
            <a:r>
              <a:rPr kumimoji="1" lang="zh-CN" altLang="en-US" dirty="0"/>
              <a:t>比如</a:t>
            </a:r>
            <a:r>
              <a:rPr kumimoji="1" lang="en-US" altLang="zh-CN" dirty="0" err="1"/>
              <a:t>ConfigServer</a:t>
            </a:r>
            <a:r>
              <a:rPr kumimoji="1" lang="zh-CN" altLang="en-US" dirty="0"/>
              <a:t>的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</a:t>
            </a:r>
            <a:r>
              <a:rPr kumimoji="1" lang="en-US" altLang="zh-CN" dirty="0"/>
              <a:t>Directory</a:t>
            </a:r>
          </a:p>
          <a:p>
            <a:pPr lvl="1">
              <a:lnSpc>
                <a:spcPct val="111000"/>
              </a:lnSpc>
            </a:pPr>
            <a:r>
              <a:rPr lang="en-US" altLang="zh-CN" dirty="0"/>
              <a:t>Transport vs Exchange</a:t>
            </a:r>
          </a:p>
          <a:p>
            <a:pPr lvl="2">
              <a:lnSpc>
                <a:spcPct val="111000"/>
              </a:lnSpc>
            </a:pPr>
            <a:r>
              <a:rPr lang="en-US" altLang="zh-CN" b="1" dirty="0"/>
              <a:t>Transport</a:t>
            </a:r>
            <a:r>
              <a:rPr lang="zh-CN" altLang="en-US" dirty="0"/>
              <a:t>：完成</a:t>
            </a:r>
            <a:r>
              <a:rPr lang="en-US" altLang="zh-CN" dirty="0" err="1"/>
              <a:t>OneWay</a:t>
            </a:r>
            <a:r>
              <a:rPr lang="zh-CN" altLang="en-US" dirty="0"/>
              <a:t>的</a:t>
            </a:r>
            <a:r>
              <a:rPr lang="en-US" altLang="zh-CN" dirty="0"/>
              <a:t>Send</a:t>
            </a:r>
            <a:r>
              <a:rPr lang="zh-CN" altLang="en-US" dirty="0"/>
              <a:t>和</a:t>
            </a:r>
            <a:r>
              <a:rPr lang="en-US" altLang="zh-CN" dirty="0"/>
              <a:t>Receive</a:t>
            </a:r>
            <a:r>
              <a:rPr lang="zh-CN" altLang="en-US" dirty="0"/>
              <a:t>的</a:t>
            </a:r>
            <a:r>
              <a:rPr lang="en-US" altLang="zh-CN" dirty="0" err="1"/>
              <a:t>Remoting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lang="en-US" altLang="zh-CN" b="1" dirty="0"/>
              <a:t>Exchange</a:t>
            </a:r>
            <a:r>
              <a:rPr lang="zh-CN" altLang="en-US" dirty="0"/>
              <a:t>：完成</a:t>
            </a:r>
            <a:r>
              <a:rPr lang="en-US" altLang="zh-CN" dirty="0"/>
              <a:t>Request/Response</a:t>
            </a:r>
            <a:r>
              <a:rPr lang="zh-CN" altLang="en-US" dirty="0"/>
              <a:t>的</a:t>
            </a:r>
            <a:r>
              <a:rPr lang="en-US" altLang="zh-CN" dirty="0"/>
              <a:t>Remoting</a:t>
            </a:r>
            <a:r>
              <a:rPr lang="zh-CN" altLang="en-US" sz="1400" dirty="0"/>
              <a:t>（实现上基于</a:t>
            </a:r>
            <a:r>
              <a:rPr lang="en-US" altLang="zh-CN" sz="1400" dirty="0"/>
              <a:t>Transport</a:t>
            </a:r>
            <a:r>
              <a:rPr lang="zh-CN" altLang="en-US" sz="1400" dirty="0"/>
              <a:t>完成）</a:t>
            </a:r>
            <a:endParaRPr kumimoji="1" lang="en-US" altLang="zh-CN" sz="1400" dirty="0"/>
          </a:p>
          <a:p>
            <a:pPr lvl="1">
              <a:lnSpc>
                <a:spcPct val="111000"/>
              </a:lnSpc>
            </a:pPr>
            <a:endParaRPr kumimoji="1"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DE2676-FA37-A040-A319-49E766AC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16</a:t>
            </a:fld>
            <a:endParaRPr kumimoji="1" lang="zh-CN" altLang="en-US" dirty="0"/>
          </a:p>
        </p:txBody>
      </p:sp>
      <p:pic>
        <p:nvPicPr>
          <p:cNvPr id="6" name="Picture 4" descr="cluster">
            <a:extLst>
              <a:ext uri="{FF2B5EF4-FFF2-40B4-BE49-F238E27FC236}">
                <a16:creationId xmlns:a16="http://schemas.microsoft.com/office/drawing/2014/main" id="{B0E53F89-4434-384B-9ACC-63FF7BA13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16360" y="2979872"/>
            <a:ext cx="4165592" cy="20827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603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1.4.</a:t>
            </a:r>
            <a:r>
              <a:rPr lang="en-US" altLang="zh-CN" b="1" dirty="0"/>
              <a:t>A.2 </a:t>
            </a:r>
            <a:r>
              <a:rPr lang="zh-CN" altLang="en-US" dirty="0"/>
              <a:t>明确约定 术语的含义 以及 所在领域</a:t>
            </a:r>
            <a:endParaRPr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Aft>
                <a:spcPts val="2000"/>
              </a:spcAft>
              <a:buNone/>
            </a:pP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为什么 要这么做？</a:t>
            </a:r>
            <a:endParaRPr lang="en-US" altLang="zh-CN" dirty="0"/>
          </a:p>
          <a:p>
            <a:pPr lvl="0" rtl="0"/>
            <a:r>
              <a:rPr lang="en-US" altLang="zh-CN" dirty="0"/>
              <a:t>2</a:t>
            </a:r>
            <a:r>
              <a:rPr lang="zh-CN" altLang="en-US" dirty="0"/>
              <a:t>个术语之间的字面意思</a:t>
            </a:r>
            <a:r>
              <a:rPr lang="en-US" altLang="zh-CN" dirty="0"/>
              <a:t> </a:t>
            </a:r>
            <a:r>
              <a:rPr lang="zh-CN" altLang="en-US" dirty="0"/>
              <a:t>往往比较暧昧</a:t>
            </a:r>
            <a:endParaRPr lang="en-US" altLang="zh-CN" dirty="0"/>
          </a:p>
          <a:p>
            <a:pPr lvl="0" rtl="0"/>
            <a:endParaRPr lang="zh-CN" altLang="en-US" dirty="0"/>
          </a:p>
          <a:p>
            <a:pPr lvl="0" rtl="0"/>
            <a:r>
              <a:rPr lang="zh-CN" altLang="en-US" dirty="0"/>
              <a:t>不明确 会带来 </a:t>
            </a:r>
            <a:r>
              <a:rPr lang="zh-CN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交流</a:t>
            </a:r>
            <a:r>
              <a:rPr lang="zh-CN" altLang="en-US" dirty="0"/>
              <a:t>困难，进而直接影响</a:t>
            </a:r>
            <a:r>
              <a:rPr lang="zh-CN" altLang="en-US" baseline="0" dirty="0"/>
              <a:t> </a:t>
            </a:r>
            <a:r>
              <a:rPr lang="zh-CN" altLang="en-US" b="1" baseline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职责划分</a:t>
            </a:r>
            <a:r>
              <a:rPr lang="zh-CN" altLang="en-US" dirty="0"/>
              <a:t>的清晰性</a:t>
            </a:r>
            <a:endParaRPr lang="en-US" altLang="zh-CN" dirty="0"/>
          </a:p>
          <a:p>
            <a:pPr lvl="1"/>
            <a:r>
              <a:rPr lang="zh-CN" altLang="en-US" dirty="0"/>
              <a:t>混乱的实现 引发的是 </a:t>
            </a:r>
            <a:r>
              <a:rPr lang="en-US" altLang="zh-CN" dirty="0">
                <a:solidFill>
                  <a:srgbClr val="C00000"/>
                </a:solidFill>
              </a:rPr>
              <a:t>Bug</a:t>
            </a:r>
            <a:endParaRPr lang="zh-CN" altLang="en-US" dirty="0">
              <a:solidFill>
                <a:srgbClr val="C00000"/>
              </a:solidFill>
            </a:endParaRPr>
          </a:p>
          <a:p>
            <a:pPr lvl="0" rtl="0"/>
            <a:endParaRPr lang="en-US" altLang="zh-CN" dirty="0"/>
          </a:p>
          <a:p>
            <a:pPr lvl="0" rtl="0"/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前期约定</a:t>
            </a:r>
            <a:r>
              <a:rPr lang="zh-CN" altLang="en-US" dirty="0"/>
              <a:t>好 术语的含义和场合，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后期接受</a:t>
            </a:r>
            <a:r>
              <a:rPr lang="zh-CN" altLang="en-US" dirty="0"/>
              <a:t> 即可</a:t>
            </a:r>
            <a:endParaRPr lang="en-US" altLang="zh-CN" dirty="0"/>
          </a:p>
          <a:p>
            <a:pPr lvl="1"/>
            <a:r>
              <a:rPr lang="zh-CN" altLang="en-US" dirty="0"/>
              <a:t>不用太过纠结于 术语是否十分到位</a:t>
            </a:r>
            <a:endParaRPr lang="en-US" altLang="zh-CN" dirty="0"/>
          </a:p>
          <a:p>
            <a:pPr lvl="1"/>
            <a:r>
              <a:rPr lang="zh-CN" altLang="en-US" dirty="0"/>
              <a:t>当然，了解好领域</a:t>
            </a:r>
            <a:r>
              <a:rPr lang="en-US" altLang="zh-CN" dirty="0"/>
              <a:t>(</a:t>
            </a:r>
            <a:r>
              <a:rPr lang="zh-CN" altLang="en-US" dirty="0"/>
              <a:t>如查</a:t>
            </a:r>
            <a:r>
              <a:rPr lang="en-US" altLang="zh-CN" dirty="0"/>
              <a:t>Wikipedia)</a:t>
            </a:r>
            <a:r>
              <a:rPr lang="zh-CN" altLang="en-US" dirty="0"/>
              <a:t> 并 保持和业界一致，是事先要做好的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35CDAC2-09DB-F140-AD7D-1621D16C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035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1.4.</a:t>
            </a:r>
            <a:r>
              <a:rPr lang="en-US" altLang="zh-CN" b="1" dirty="0"/>
              <a:t>B.</a:t>
            </a:r>
            <a:r>
              <a:rPr lang="en-US" altLang="zh-CN" dirty="0"/>
              <a:t> </a:t>
            </a:r>
            <a:r>
              <a:rPr lang="zh-CN" altLang="en-US" dirty="0"/>
              <a:t>贯通使用一个模型，避免转换</a:t>
            </a:r>
            <a:endParaRPr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lvl="0" rtl="0"/>
            <a:r>
              <a:rPr kumimoji="1" lang="zh-CN" altLang="en-US" dirty="0"/>
              <a:t>转换 是 </a:t>
            </a:r>
            <a:r>
              <a:rPr kumimoji="1" lang="zh-CN" altLang="en-US" b="1" dirty="0"/>
              <a:t>体力活</a:t>
            </a:r>
            <a:r>
              <a:rPr kumimoji="1" lang="zh-CN" altLang="en-US" dirty="0"/>
              <a:t>，繁琐就易错，是 </a:t>
            </a:r>
            <a:r>
              <a:rPr kumimoji="1" lang="en-US" altLang="zh-CN" dirty="0"/>
              <a:t>Bug</a:t>
            </a:r>
            <a:r>
              <a:rPr kumimoji="1" lang="zh-CN" altLang="en-US" dirty="0"/>
              <a:t> 的温床</a:t>
            </a:r>
            <a:endParaRPr kumimoji="1" lang="en-US" altLang="zh-CN" dirty="0"/>
          </a:p>
          <a:p>
            <a:pPr lvl="0" rtl="0"/>
            <a:endParaRPr lang="zh-CN" altLang="en-US" dirty="0"/>
          </a:p>
          <a:p>
            <a:pPr lvl="0" rtl="0"/>
            <a:r>
              <a:rPr lang="zh-CN" altLang="en-US" dirty="0"/>
              <a:t>在</a:t>
            </a:r>
            <a:r>
              <a:rPr lang="en-US" altLang="zh-CN" dirty="0"/>
              <a:t>Dubbo</a:t>
            </a:r>
            <a:r>
              <a:rPr lang="zh-CN" altLang="en-US" dirty="0"/>
              <a:t>中，</a:t>
            </a:r>
            <a:br>
              <a:rPr lang="zh-CN" altLang="en-US" dirty="0"/>
            </a:br>
            <a:r>
              <a:rPr lang="zh-CN" altLang="en-US" dirty="0"/>
              <a:t>使用</a:t>
            </a:r>
            <a:r>
              <a:rPr lang="en-US" altLang="zh-CN" dirty="0"/>
              <a:t>URL</a:t>
            </a:r>
            <a:r>
              <a:rPr lang="zh-CN" altLang="en-US" dirty="0"/>
              <a:t> 来贯通建模了 配置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C5B517B-5F97-2F46-BD9F-1701F9243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477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2.</a:t>
            </a:r>
            <a:r>
              <a:rPr lang="zh-CN" altLang="en-US" dirty="0">
                <a:solidFill>
                  <a:schemeClr val="tx1"/>
                </a:solidFill>
              </a:rPr>
              <a:t> 可靠性设计 </a:t>
            </a:r>
            <a:r>
              <a:rPr lang="en-US" altLang="zh-CN" dirty="0">
                <a:solidFill>
                  <a:schemeClr val="tx1"/>
                </a:solidFill>
              </a:rPr>
              <a:t>-</a:t>
            </a:r>
            <a:r>
              <a:rPr lang="zh-CN" altLang="en-US" dirty="0">
                <a:solidFill>
                  <a:schemeClr val="tx1"/>
                </a:solidFill>
              </a:rPr>
              <a:t> 关于控制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7968342" y="4267199"/>
            <a:ext cx="2801257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容错</a:t>
            </a:r>
          </a:p>
          <a:p>
            <a:pPr marL="457200" indent="-457200" algn="l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设置资源上限</a:t>
            </a:r>
          </a:p>
          <a:p>
            <a:pPr marL="457200" indent="-457200" algn="l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边界检查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2E20A45-BE37-F040-946C-CB60E893D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396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个人介绍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5170026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CN" dirty="0"/>
              <a:t>Id: oldratlee</a:t>
            </a:r>
          </a:p>
          <a:p>
            <a:pPr lvl="1"/>
            <a:r>
              <a:rPr kumimoji="1" lang="en-US" altLang="zh-CN" sz="2100" dirty="0"/>
              <a:t>GitHub(</a:t>
            </a:r>
            <a:r>
              <a:rPr kumimoji="1" lang="en-US" altLang="zh-CN" sz="1900" dirty="0"/>
              <a:t> </a:t>
            </a:r>
            <a:r>
              <a:rPr kumimoji="1" lang="en-US" altLang="zh-CN" sz="1900" dirty="0">
                <a:hlinkClick r:id="rId2"/>
              </a:rPr>
              <a:t>https://github.com/oldratlee</a:t>
            </a:r>
            <a:r>
              <a:rPr kumimoji="1" lang="en-US" altLang="zh-CN" sz="1900" dirty="0"/>
              <a:t> </a:t>
            </a:r>
            <a:r>
              <a:rPr kumimoji="1" lang="en-US" altLang="zh-CN" sz="2100" dirty="0"/>
              <a:t>)</a:t>
            </a:r>
            <a:r>
              <a:rPr kumimoji="1" lang="zh-CN" altLang="en-US" sz="2100" dirty="0"/>
              <a:t> </a:t>
            </a:r>
            <a:r>
              <a:rPr kumimoji="1" lang="en-US" altLang="zh-CN" sz="2100" dirty="0"/>
              <a:t>/</a:t>
            </a:r>
            <a:r>
              <a:rPr kumimoji="1" lang="zh-CN" altLang="en-US" sz="2100" dirty="0"/>
              <a:t> 微博 </a:t>
            </a:r>
            <a:r>
              <a:rPr kumimoji="1" lang="en-US" altLang="zh-CN" sz="2100" dirty="0"/>
              <a:t>/</a:t>
            </a:r>
            <a:r>
              <a:rPr kumimoji="1" lang="zh-CN" altLang="en-US" sz="2100" dirty="0"/>
              <a:t> </a:t>
            </a:r>
            <a:r>
              <a:rPr kumimoji="1" lang="en-US" altLang="zh-CN" sz="2100" dirty="0" err="1"/>
              <a:t>oldratlee@gmail.com</a:t>
            </a:r>
            <a:r>
              <a:rPr kumimoji="1" lang="zh-CN" altLang="en-US" sz="2100" dirty="0"/>
              <a:t> </a:t>
            </a:r>
            <a:r>
              <a:rPr kumimoji="1" lang="en-US" altLang="zh-CN" sz="2100" dirty="0"/>
              <a:t>/</a:t>
            </a:r>
            <a:r>
              <a:rPr kumimoji="1" lang="zh-CN" altLang="en-US" sz="2100" dirty="0"/>
              <a:t> </a:t>
            </a:r>
            <a:r>
              <a:rPr kumimoji="1" lang="en-US" altLang="zh-CN" sz="2100" dirty="0"/>
              <a:t>……</a:t>
            </a:r>
          </a:p>
          <a:p>
            <a:pPr>
              <a:spcBef>
                <a:spcPts val="1600"/>
              </a:spcBef>
            </a:pPr>
            <a:r>
              <a:rPr kumimoji="1" lang="en-US" altLang="zh-CN" dirty="0" err="1"/>
              <a:t>Vimer</a:t>
            </a:r>
            <a:r>
              <a:rPr kumimoji="1" lang="en-US" altLang="zh-CN" dirty="0"/>
              <a:t> / </a:t>
            </a:r>
            <a:r>
              <a:rPr kumimoji="1" lang="en-US" altLang="zh-CN" dirty="0" err="1"/>
              <a:t>tmuxer</a:t>
            </a:r>
            <a:r>
              <a:rPr kumimoji="1" lang="en-US" altLang="zh-CN" dirty="0"/>
              <a:t> / </a:t>
            </a:r>
            <a:r>
              <a:rPr kumimoji="1" lang="en-US" altLang="zh-CN" dirty="0" err="1"/>
              <a:t>zsher</a:t>
            </a:r>
            <a:endParaRPr kumimoji="1" lang="en-US" altLang="zh-CN" dirty="0"/>
          </a:p>
          <a:p>
            <a:pPr>
              <a:spcBef>
                <a:spcPts val="1600"/>
              </a:spcBef>
            </a:pPr>
            <a:r>
              <a:rPr kumimoji="1" lang="zh-CN" altLang="en-US" dirty="0"/>
              <a:t>注重系统设计、工程实践与代码味道；开源活跃者</a:t>
            </a:r>
            <a:endParaRPr kumimoji="1" lang="en-US" altLang="zh-CN" dirty="0"/>
          </a:p>
          <a:p>
            <a:pPr>
              <a:spcBef>
                <a:spcPts val="1600"/>
              </a:spcBef>
            </a:pPr>
            <a:r>
              <a:rPr kumimoji="1" lang="zh-CN" altLang="en-US" dirty="0"/>
              <a:t>开源项目 </a:t>
            </a:r>
            <a:r>
              <a:rPr kumimoji="1" lang="en-US" altLang="zh-CN" dirty="0"/>
              <a:t>transmittable-thread-local</a:t>
            </a:r>
            <a:r>
              <a:rPr kumimoji="1" lang="zh-CN" altLang="en-US" dirty="0"/>
              <a:t> 的 </a:t>
            </a:r>
            <a:r>
              <a:rPr kumimoji="1" lang="en-US" altLang="zh-CN" dirty="0"/>
              <a:t>Owner</a:t>
            </a:r>
          </a:p>
          <a:p>
            <a:pPr lvl="1"/>
            <a:r>
              <a:rPr kumimoji="1" lang="en-US" altLang="zh-CN" sz="2100" dirty="0">
                <a:hlinkClick r:id="rId3"/>
              </a:rPr>
              <a:t>https://github.com/alibaba/transmittable-thread-local</a:t>
            </a:r>
            <a:endParaRPr kumimoji="1" lang="en-US" altLang="zh-CN" dirty="0"/>
          </a:p>
          <a:p>
            <a:pPr>
              <a:spcBef>
                <a:spcPts val="1600"/>
              </a:spcBef>
            </a:pPr>
            <a:r>
              <a:rPr kumimoji="1" lang="zh-CN" altLang="en-US" dirty="0"/>
              <a:t>翻译集 </a:t>
            </a:r>
            <a:r>
              <a:rPr kumimoji="1" lang="en-US" altLang="zh-CN" sz="2100" dirty="0">
                <a:hlinkClick r:id="rId4"/>
              </a:rPr>
              <a:t>https://github.com/oldratlee/translations</a:t>
            </a:r>
            <a:endParaRPr kumimoji="1" lang="en-US" altLang="zh-CN" dirty="0"/>
          </a:p>
          <a:p>
            <a:pPr lvl="1"/>
            <a:r>
              <a:rPr kumimoji="1" lang="en-US" altLang="zh-CN" sz="2100" dirty="0"/>
              <a:t>《</a:t>
            </a:r>
            <a:r>
              <a:rPr kumimoji="1" lang="zh-CN" altLang="en-US" sz="2100" dirty="0"/>
              <a:t>日志：每个软件工程师都应该知道的有关实时数据的统一抽象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《Java</a:t>
            </a:r>
            <a:r>
              <a:rPr kumimoji="1" lang="zh-CN" altLang="en-US" sz="2100" dirty="0"/>
              <a:t>的通用</a:t>
            </a:r>
            <a:r>
              <a:rPr kumimoji="1" lang="en-US" altLang="zh-CN" sz="2100" dirty="0"/>
              <a:t>I/O API</a:t>
            </a:r>
            <a:r>
              <a:rPr kumimoji="1" lang="zh-CN" altLang="en-US" sz="2100" dirty="0"/>
              <a:t>设计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《Git</a:t>
            </a:r>
            <a:r>
              <a:rPr kumimoji="1" lang="zh-CN" altLang="en-US" sz="2100" dirty="0"/>
              <a:t>工作流指南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《</a:t>
            </a:r>
            <a:r>
              <a:rPr kumimoji="1" lang="en-US" altLang="zh-CN" sz="2100" dirty="0" err="1"/>
              <a:t>PaxosLease</a:t>
            </a:r>
            <a:r>
              <a:rPr kumimoji="1" lang="zh-CN" altLang="en-US" sz="2100" dirty="0"/>
              <a:t>：实现租约的无盘</a:t>
            </a:r>
            <a:r>
              <a:rPr kumimoji="1" lang="en-US" altLang="zh-CN" sz="2100" dirty="0"/>
              <a:t>Paxos</a:t>
            </a:r>
            <a:r>
              <a:rPr kumimoji="1" lang="zh-CN" altLang="en-US" sz="2100" dirty="0"/>
              <a:t>算法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……</a:t>
            </a:r>
          </a:p>
          <a:p>
            <a:pPr>
              <a:spcBef>
                <a:spcPts val="1600"/>
              </a:spcBef>
            </a:pPr>
            <a:r>
              <a:rPr kumimoji="1" lang="en-US" altLang="zh-CN" dirty="0"/>
              <a:t>Dubbo</a:t>
            </a:r>
            <a:r>
              <a:rPr kumimoji="1" lang="zh-CN" altLang="en-US" dirty="0"/>
              <a:t>核心开发者之一</a:t>
            </a:r>
            <a:endParaRPr kumimoji="1" lang="en-US" altLang="zh-CN" dirty="0"/>
          </a:p>
          <a:p>
            <a:pPr lvl="1"/>
            <a:r>
              <a:rPr kumimoji="1" lang="en-US" altLang="zh-CN" sz="2100" dirty="0">
                <a:hlinkClick r:id="rId5"/>
              </a:rPr>
              <a:t>https://github.com/apache/dubbo</a:t>
            </a:r>
            <a:endParaRPr kumimoji="1" lang="zh-CN" altLang="en-US" sz="21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6365" y="152399"/>
            <a:ext cx="936171" cy="936171"/>
          </a:xfrm>
          <a:prstGeom prst="rect">
            <a:avLst/>
          </a:prstGeom>
        </p:spPr>
      </p:pic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72A6B1-7807-B740-B79F-A778AB27E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8A704AB-C585-0846-99CF-BCF36D0E56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2104" y="2460086"/>
            <a:ext cx="1283425" cy="12834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8B23052-A73B-504C-913F-7AF7DB4E334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78834" y="3815001"/>
            <a:ext cx="1029965" cy="10340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9628E7C-08A5-E343-A7C2-BC6AEDB284C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6089" y="5185572"/>
            <a:ext cx="955455" cy="95545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5E4948C-1BF7-3E4F-A150-5B17FBE67FB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01122" y="1400983"/>
            <a:ext cx="985388" cy="98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9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2.1 </a:t>
            </a:r>
            <a:r>
              <a:rPr kumimoji="1" lang="zh-CN" altLang="en-US" dirty="0"/>
              <a:t>关于</a:t>
            </a:r>
            <a:r>
              <a:rPr lang="zh-CN" altLang="en-US" dirty="0"/>
              <a:t>容错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01456790"/>
              </p:ext>
            </p:extLst>
          </p:nvPr>
        </p:nvGraphicFramePr>
        <p:xfrm>
          <a:off x="2540000" y="1507333"/>
          <a:ext cx="7112000" cy="4639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EACB61-96F6-6845-8B3E-B6C7FE884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598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A. </a:t>
            </a:r>
            <a:r>
              <a:rPr lang="zh-CN" altLang="en-US" dirty="0"/>
              <a:t>什么时候不容错？打算做容错前先灵魂三问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开发时，可以发现的问题？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Fail-Fast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zh-CN" altLang="en-US" dirty="0"/>
              <a:t>不允许的配置值</a:t>
            </a:r>
            <a:endParaRPr lang="en-US" altLang="zh-CN" dirty="0"/>
          </a:p>
          <a:p>
            <a:pPr lvl="1"/>
            <a:r>
              <a:rPr lang="de-DE" altLang="zh-CN" dirty="0"/>
              <a:t>ERROR</a:t>
            </a:r>
            <a:r>
              <a:rPr lang="zh-CN" altLang="de-DE" dirty="0"/>
              <a:t>日志</a:t>
            </a:r>
            <a:endParaRPr lang="en-US" altLang="zh-CN" dirty="0"/>
          </a:p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启动时，可以发现的问题？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Fail-Fast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</a:endParaRPr>
          </a:p>
          <a:p>
            <a:pPr lvl="1"/>
            <a:r>
              <a:rPr lang="zh-CN" altLang="en-US" dirty="0"/>
              <a:t>如果没有</a:t>
            </a:r>
            <a:r>
              <a:rPr lang="en-US" altLang="zh-CN" dirty="0"/>
              <a:t>Provider</a:t>
            </a:r>
            <a:r>
              <a:rPr lang="zh-CN" altLang="en-US" dirty="0"/>
              <a:t>，</a:t>
            </a:r>
            <a:r>
              <a:rPr lang="en-US" altLang="zh-CN" dirty="0"/>
              <a:t>(</a:t>
            </a:r>
            <a:r>
              <a:rPr lang="zh-CN" altLang="en-US" dirty="0"/>
              <a:t>缺省</a:t>
            </a:r>
            <a:r>
              <a:rPr lang="en-US" altLang="zh-CN" dirty="0"/>
              <a:t>)Consumer</a:t>
            </a:r>
            <a:r>
              <a:rPr lang="zh-CN" altLang="en-US" dirty="0"/>
              <a:t>启动时报错反馈，并启动失败！</a:t>
            </a:r>
            <a:endParaRPr lang="en-US" altLang="zh-CN" dirty="0"/>
          </a:p>
          <a:p>
            <a:pPr lvl="1"/>
            <a:r>
              <a:rPr lang="de-DE" altLang="zh-CN" dirty="0"/>
              <a:t>ERROR</a:t>
            </a:r>
            <a:r>
              <a:rPr lang="zh-CN" altLang="de-DE" dirty="0"/>
              <a:t>日志</a:t>
            </a:r>
            <a:endParaRPr lang="en-US" altLang="zh-CN" dirty="0"/>
          </a:p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运行时，上层可以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Fail-Over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？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en-US" altLang="zh-CN" dirty="0"/>
              <a:t>Provider</a:t>
            </a:r>
            <a:r>
              <a:rPr lang="zh-CN" altLang="en-US" dirty="0"/>
              <a:t>线程池耗尽，调用失败，</a:t>
            </a:r>
            <a:r>
              <a:rPr lang="en-US" altLang="zh-CN" dirty="0"/>
              <a:t>Consumer</a:t>
            </a:r>
            <a:r>
              <a:rPr lang="zh-CN" altLang="en-US" dirty="0"/>
              <a:t>马上收到异常，可以重试其它的</a:t>
            </a:r>
            <a:r>
              <a:rPr lang="en-US" altLang="zh-CN" dirty="0"/>
              <a:t>Provider</a:t>
            </a:r>
          </a:p>
          <a:p>
            <a:pPr lvl="2"/>
            <a:r>
              <a:rPr lang="zh-CN" altLang="en-US" dirty="0"/>
              <a:t>线程池的</a:t>
            </a:r>
            <a:r>
              <a:rPr lang="en-US" altLang="zh-CN" dirty="0" err="1"/>
              <a:t>RejectedExecution</a:t>
            </a:r>
            <a:r>
              <a:rPr lang="zh-CN" altLang="en-US" dirty="0"/>
              <a:t>策略，使用</a:t>
            </a:r>
            <a:r>
              <a:rPr lang="en-US" altLang="zh-CN" dirty="0"/>
              <a:t>Aborted</a:t>
            </a:r>
          </a:p>
          <a:p>
            <a:pPr lvl="2"/>
            <a:r>
              <a:rPr lang="zh-CN" altLang="fr-FR" dirty="0"/>
              <a:t>线程池的</a:t>
            </a:r>
            <a:r>
              <a:rPr lang="en-US" altLang="zh-CN" dirty="0"/>
              <a:t>W</a:t>
            </a:r>
            <a:r>
              <a:rPr lang="fr-FR" altLang="zh-CN" dirty="0" err="1"/>
              <a:t>orkQueue</a:t>
            </a:r>
            <a:r>
              <a:rPr lang="zh-CN" altLang="en-US" dirty="0"/>
              <a:t>，</a:t>
            </a:r>
            <a:r>
              <a:rPr lang="zh-CN" altLang="fr-FR" dirty="0"/>
              <a:t>设置成</a:t>
            </a:r>
            <a:r>
              <a:rPr lang="fr-FR" altLang="zh-CN" dirty="0" err="1"/>
              <a:t>SynchronousQueue</a:t>
            </a:r>
            <a:r>
              <a:rPr lang="en-US" altLang="zh-CN" dirty="0"/>
              <a:t>(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零大小</a:t>
            </a:r>
            <a:r>
              <a:rPr lang="zh-CN" altLang="en-US" dirty="0"/>
              <a:t>队列</a:t>
            </a:r>
            <a:r>
              <a:rPr lang="en-US" altLang="zh-CN" dirty="0"/>
              <a:t>)</a:t>
            </a:r>
            <a:r>
              <a:rPr lang="zh-CN" altLang="fr-FR" dirty="0"/>
              <a:t>，不排队任务</a:t>
            </a:r>
            <a:endParaRPr lang="en-US" altLang="zh-CN" dirty="0"/>
          </a:p>
          <a:p>
            <a:pPr lvl="1"/>
            <a:r>
              <a:rPr lang="zh-CN" altLang="en-US" dirty="0"/>
              <a:t>下层打</a:t>
            </a:r>
            <a:r>
              <a:rPr lang="en-US" altLang="zh-CN" dirty="0"/>
              <a:t>ERROR</a:t>
            </a:r>
            <a:r>
              <a:rPr lang="zh-CN" altLang="en-US" dirty="0"/>
              <a:t>日志，上层打</a:t>
            </a:r>
            <a:r>
              <a:rPr lang="en-US" altLang="zh-CN" dirty="0"/>
              <a:t>WARNING</a:t>
            </a:r>
            <a:r>
              <a:rPr lang="zh-CN" altLang="en-US" dirty="0"/>
              <a:t>日志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Fail Fast/Fail Safe/Fail Over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9E8F7C-6B1D-D447-AA57-B61DAB884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657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B.</a:t>
            </a:r>
            <a:r>
              <a:rPr kumimoji="1" lang="en-US" altLang="zh-CN" dirty="0"/>
              <a:t> </a:t>
            </a:r>
            <a:r>
              <a:rPr lang="zh-CN" altLang="en-US" dirty="0"/>
              <a:t>区分 主流程</a:t>
            </a:r>
            <a:r>
              <a:rPr lang="en-US" altLang="zh-CN" dirty="0"/>
              <a:t>/</a:t>
            </a:r>
            <a:r>
              <a:rPr lang="zh-CN" altLang="en-US" dirty="0"/>
              <a:t>关键路径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zh-CN" altLang="en-US" dirty="0"/>
              <a:t>保证主流程</a:t>
            </a:r>
            <a:r>
              <a:rPr lang="en-US" altLang="zh-CN" dirty="0"/>
              <a:t>/</a:t>
            </a:r>
            <a:r>
              <a:rPr lang="zh-CN" altLang="en-US" dirty="0"/>
              <a:t>关键路径不受影响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非关键路径 不</a:t>
            </a:r>
            <a:r>
              <a:rPr lang="en-US" altLang="zh-CN" dirty="0"/>
              <a:t>Break </a:t>
            </a:r>
            <a:r>
              <a:rPr lang="zh-CN" altLang="en-US" dirty="0"/>
              <a:t>关键路径，容错掉</a:t>
            </a:r>
            <a:endParaRPr lang="en-US" altLang="zh-CN" dirty="0"/>
          </a:p>
          <a:p>
            <a:pPr lvl="1"/>
            <a:r>
              <a:rPr lang="zh-CN" altLang="en-US" dirty="0"/>
              <a:t>监控数据上报失败（</a:t>
            </a:r>
            <a:r>
              <a:rPr lang="en-US" altLang="zh-CN" dirty="0"/>
              <a:t>Fail Safe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涉及 后面</a:t>
            </a:r>
            <a:r>
              <a:rPr lang="en-US" altLang="zh-CN" dirty="0"/>
              <a:t>2</a:t>
            </a:r>
            <a:r>
              <a:rPr lang="zh-CN" altLang="en-US" dirty="0"/>
              <a:t>个区分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F9DB41-1267-414C-8600-C8555DC96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879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46934-CF45-FA42-81F9-AE83B175F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C.</a:t>
            </a:r>
            <a:r>
              <a:rPr kumimoji="1" lang="en-US" altLang="zh-CN" dirty="0"/>
              <a:t> </a:t>
            </a:r>
            <a:r>
              <a:rPr lang="zh-CN" altLang="en-US" dirty="0"/>
              <a:t>区分 依赖外部的关键数据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004722B-04A4-624B-80E0-88B17A6F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23</a:t>
            </a:fld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031D32-0AFE-8D4E-B286-5CDDE69ED33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5388864" cy="4937760"/>
          </a:xfrm>
        </p:spPr>
        <p:txBody>
          <a:bodyPr/>
          <a:lstStyle/>
          <a:p>
            <a:r>
              <a:rPr lang="zh-CN" altLang="en-US" sz="2400" dirty="0"/>
              <a:t>关键数据：没有则系统就挂了的数据</a:t>
            </a:r>
            <a:endParaRPr lang="en-US" altLang="zh-CN" sz="2400" dirty="0"/>
          </a:p>
          <a:p>
            <a:pPr lvl="1"/>
            <a:r>
              <a:rPr lang="en-US" altLang="zh-CN" sz="2000" dirty="0"/>
              <a:t>Provider</a:t>
            </a:r>
            <a:r>
              <a:rPr lang="zh-CN" altLang="en-US" sz="2000" dirty="0"/>
              <a:t>列表</a:t>
            </a:r>
            <a:endParaRPr lang="en-US" altLang="zh-CN" sz="2000" dirty="0"/>
          </a:p>
          <a:p>
            <a:pPr lvl="1"/>
            <a:r>
              <a:rPr lang="zh-CN" altLang="en-US" sz="2000" dirty="0"/>
              <a:t>注册中心列表</a:t>
            </a:r>
            <a:endParaRPr lang="en-US" altLang="zh-CN" sz="2000" dirty="0"/>
          </a:p>
          <a:p>
            <a:endParaRPr lang="en-US" altLang="zh-CN" sz="2400" dirty="0"/>
          </a:p>
          <a:p>
            <a:r>
              <a:rPr lang="zh-CN" altLang="en-US" sz="2400" dirty="0"/>
              <a:t>对关键数据，要做好 </a:t>
            </a:r>
            <a:r>
              <a:rPr lang="zh-CN" altLang="en-US" sz="2400" b="1" dirty="0"/>
              <a:t>缓存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lvl="1"/>
            <a:r>
              <a:rPr lang="zh-CN" altLang="en-US" sz="2100" b="1" dirty="0"/>
              <a:t>内存缓存</a:t>
            </a:r>
            <a:endParaRPr lang="en-US" altLang="zh-CN" sz="2100" b="1" dirty="0"/>
          </a:p>
          <a:p>
            <a:pPr lvl="1"/>
            <a:r>
              <a:rPr lang="zh-CN" altLang="en-US" sz="2100" b="1" dirty="0"/>
              <a:t>本地文件缓存</a:t>
            </a:r>
            <a:endParaRPr lang="en-US" altLang="zh-CN" sz="2100" b="1" dirty="0"/>
          </a:p>
          <a:p>
            <a:endParaRPr kumimoji="1" lang="zh-CN" altLang="en-US" sz="24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9B80339-2911-6E40-915B-E0191647962E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76264" y="1332000"/>
            <a:ext cx="5388864" cy="493776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隔离故障</a:t>
            </a:r>
            <a:endParaRPr lang="en-US" altLang="zh-CN" sz="2400" dirty="0"/>
          </a:p>
          <a:p>
            <a:pPr lvl="1"/>
            <a:r>
              <a:rPr lang="zh-CN" altLang="en-US" sz="2000" dirty="0"/>
              <a:t>有 </a:t>
            </a:r>
            <a:r>
              <a:rPr lang="zh-CN" altLang="en-US" sz="2000" b="1" dirty="0"/>
              <a:t>内存缓存</a:t>
            </a:r>
            <a:r>
              <a:rPr lang="zh-CN" altLang="en-US" sz="2000" dirty="0"/>
              <a:t>数据，</a:t>
            </a:r>
            <a:br>
              <a:rPr lang="en-US" altLang="zh-CN" sz="2000" dirty="0"/>
            </a:br>
            <a:r>
              <a:rPr lang="zh-CN" altLang="en-US" sz="2000" dirty="0"/>
              <a:t>应用可以临时基于过时的数据继续运行</a:t>
            </a:r>
            <a:endParaRPr lang="en-US" altLang="zh-CN" sz="2000" dirty="0"/>
          </a:p>
          <a:p>
            <a:pPr lvl="1"/>
            <a:r>
              <a:rPr lang="zh-CN" altLang="en-US" sz="2000" dirty="0"/>
              <a:t>有 </a:t>
            </a:r>
            <a:r>
              <a:rPr lang="zh-CN" altLang="en-US" sz="2000" b="1" dirty="0"/>
              <a:t>本地文件缓存</a:t>
            </a:r>
            <a:r>
              <a:rPr lang="zh-CN" altLang="en-US" sz="2000" dirty="0"/>
              <a:t>，</a:t>
            </a:r>
            <a:br>
              <a:rPr lang="en-US" altLang="zh-CN" sz="2000" dirty="0"/>
            </a:br>
            <a:r>
              <a:rPr lang="zh-CN" altLang="en-US" sz="2000" b="1" dirty="0">
                <a:solidFill>
                  <a:srgbClr val="FF000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重启后</a:t>
            </a:r>
            <a:r>
              <a:rPr lang="zh-CN" altLang="en-US" sz="2000" dirty="0"/>
              <a:t>应用也有过时的缓存数据</a:t>
            </a:r>
            <a:endParaRPr lang="en-US" altLang="zh-CN" sz="2000" dirty="0"/>
          </a:p>
          <a:p>
            <a:r>
              <a:rPr lang="zh-CN" altLang="en-US" sz="2400" dirty="0"/>
              <a:t>当应用基于缓存数据运行时，要</a:t>
            </a:r>
            <a:endParaRPr lang="en-US" altLang="zh-CN" sz="2400" dirty="0"/>
          </a:p>
          <a:p>
            <a:pPr lvl="1"/>
            <a:r>
              <a:rPr lang="zh-CN" altLang="en-US" sz="2100" dirty="0"/>
              <a:t>向上层汇报（如抛异常、错误码）</a:t>
            </a:r>
            <a:endParaRPr lang="en-US" altLang="zh-CN" sz="2100" dirty="0"/>
          </a:p>
          <a:p>
            <a:pPr lvl="1"/>
            <a:r>
              <a:rPr lang="en-US" altLang="zh-CN" sz="2100" dirty="0"/>
              <a:t>ERROR</a:t>
            </a:r>
            <a:r>
              <a:rPr lang="zh-CN" altLang="en-US" sz="2100" dirty="0"/>
              <a:t>日志，可以报警出来</a:t>
            </a:r>
            <a:endParaRPr kumimoji="1" lang="zh-CN" altLang="en-US" sz="21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A5EB1298-3D48-494E-AE61-304303D2DDBE}"/>
              </a:ext>
            </a:extLst>
          </p:cNvPr>
          <p:cNvSpPr/>
          <p:nvPr/>
        </p:nvSpPr>
        <p:spPr>
          <a:xfrm>
            <a:off x="2982253" y="5084096"/>
            <a:ext cx="6032421" cy="931116"/>
          </a:xfrm>
          <a:prstGeom prst="roundRect">
            <a:avLst>
              <a:gd name="adj" fmla="val 57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不要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掩盖了运行时的问题！要报告出来</a:t>
            </a:r>
            <a:endPara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10000"/>
              </a:lnSpc>
            </a:pP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基于临时数据运行是故障，即使隔离了！！</a:t>
            </a:r>
            <a:endParaRPr kumimoji="1"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2703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D.</a:t>
            </a:r>
            <a:r>
              <a:rPr kumimoji="1" lang="en-US" altLang="zh-CN" dirty="0"/>
              <a:t> </a:t>
            </a:r>
            <a:r>
              <a:rPr lang="zh-CN" altLang="en-US" dirty="0"/>
              <a:t>区分 可靠操作和不可靠操作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会抛出异常 或 引起状态不一致 的操作 是不可靠的</a:t>
            </a:r>
            <a:endParaRPr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r>
              <a:rPr lang="zh-CN" altLang="en-US" dirty="0"/>
              <a:t>分离不可靠操作后：</a:t>
            </a:r>
            <a:endParaRPr lang="en-US" altLang="zh-CN" dirty="0"/>
          </a:p>
          <a:p>
            <a:r>
              <a:rPr lang="zh-CN" altLang="en-US" dirty="0"/>
              <a:t>为容错</a:t>
            </a:r>
            <a:r>
              <a:rPr lang="en-US" altLang="zh-CN" dirty="0"/>
              <a:t>/</a:t>
            </a:r>
            <a:r>
              <a:rPr lang="zh-CN" altLang="en-US" dirty="0"/>
              <a:t>自我保护</a:t>
            </a:r>
            <a:r>
              <a:rPr lang="en-US" altLang="zh-CN" dirty="0"/>
              <a:t>/</a:t>
            </a:r>
            <a:r>
              <a:rPr lang="zh-CN" altLang="en-US" dirty="0"/>
              <a:t>自动恢复</a:t>
            </a:r>
            <a:r>
              <a:rPr lang="en-US" altLang="zh-CN" dirty="0"/>
              <a:t>/</a:t>
            </a:r>
            <a:r>
              <a:rPr lang="zh-CN" altLang="en-US" dirty="0"/>
              <a:t>切换等补偿逻辑 提供 清晰的切入点</a:t>
            </a:r>
            <a:endParaRPr kumimoji="1" lang="en-US" altLang="zh-CN" dirty="0"/>
          </a:p>
          <a:p>
            <a:r>
              <a:rPr lang="zh-CN" altLang="en-US" dirty="0"/>
              <a:t>保证后续增加的代码时容错逻辑清晰，避免 容错处理约定 陷入混乱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D3B440-AE64-D745-9D9C-5CBF4F924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638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E.</a:t>
            </a:r>
            <a:r>
              <a:rPr kumimoji="1" lang="en-US" altLang="zh-CN" dirty="0"/>
              <a:t> </a:t>
            </a:r>
            <a:r>
              <a:rPr lang="zh-CN" altLang="en-US" dirty="0"/>
              <a:t>注意 重试逻辑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zh-CN" altLang="en-US" b="1" dirty="0"/>
              <a:t>重试冷却</a:t>
            </a:r>
            <a:r>
              <a:rPr lang="zh-CN" altLang="en-US" dirty="0"/>
              <a:t>：避免因重试引发雪崩；使用如指数间隔的重试策略</a:t>
            </a:r>
            <a:endParaRPr lang="en-US" altLang="zh-CN" dirty="0"/>
          </a:p>
          <a:p>
            <a:r>
              <a:rPr lang="zh-CN" altLang="en-US" dirty="0"/>
              <a:t>避免 </a:t>
            </a:r>
            <a:r>
              <a:rPr lang="zh-CN" altLang="en-US" b="1" dirty="0"/>
              <a:t>所有</a:t>
            </a:r>
            <a:r>
              <a:rPr lang="en-US" altLang="zh-CN" b="1" dirty="0"/>
              <a:t>Client</a:t>
            </a:r>
            <a:r>
              <a:rPr lang="zh-CN" altLang="en-US" b="1" dirty="0"/>
              <a:t>同时</a:t>
            </a:r>
            <a:r>
              <a:rPr lang="zh-CN" altLang="en-US" dirty="0"/>
              <a:t>重试；如果可能，添加首次重试的随机延迟</a:t>
            </a:r>
            <a:endParaRPr lang="en-US" altLang="zh-CN" dirty="0"/>
          </a:p>
          <a:p>
            <a:pPr lvl="1"/>
            <a:endParaRPr kumimoji="1" lang="en-US" altLang="zh-CN" dirty="0"/>
          </a:p>
          <a:p>
            <a:pPr marL="0" indent="0">
              <a:spcAft>
                <a:spcPts val="1000"/>
              </a:spcAft>
              <a:buNone/>
            </a:pPr>
            <a:r>
              <a:rPr lang="zh-CN" altLang="en-US" sz="2800" dirty="0"/>
              <a:t>及早发现不可用的结点 并 剔除</a:t>
            </a:r>
            <a:endParaRPr lang="en-US" altLang="zh-CN" sz="2800" dirty="0"/>
          </a:p>
          <a:p>
            <a:r>
              <a:rPr lang="zh-CN" altLang="en-US" dirty="0"/>
              <a:t>如 </a:t>
            </a:r>
            <a:r>
              <a:rPr lang="en-US" altLang="zh-CN" dirty="0" err="1"/>
              <a:t>LoadBalance</a:t>
            </a:r>
            <a:r>
              <a:rPr lang="zh-CN" altLang="en-US" dirty="0"/>
              <a:t>之前，先去掉不可用的</a:t>
            </a:r>
            <a:r>
              <a:rPr lang="en-US" altLang="zh-CN" dirty="0"/>
              <a:t>Provider</a:t>
            </a:r>
            <a:r>
              <a:rPr lang="zh-CN" altLang="en-US" dirty="0"/>
              <a:t>，避免在调用时不可用</a:t>
            </a:r>
            <a:endParaRPr lang="en-US" altLang="zh-CN" dirty="0"/>
          </a:p>
          <a:p>
            <a:r>
              <a:rPr kumimoji="1" lang="zh-CN" altLang="en-US" dirty="0"/>
              <a:t>通过后台检测</a:t>
            </a:r>
            <a:r>
              <a:rPr lang="zh-CN" altLang="en-US" dirty="0"/>
              <a:t>不可用的</a:t>
            </a:r>
            <a:r>
              <a:rPr lang="en-US" altLang="zh-CN" dirty="0"/>
              <a:t>Provider</a:t>
            </a:r>
            <a:r>
              <a:rPr lang="zh-CN" altLang="en-US" dirty="0"/>
              <a:t>，如果恢复了加回到调用列表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293F25-7D54-624C-84B0-548D16FED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772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70855D-80A0-2D48-8469-6877DE1B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2.2 </a:t>
            </a:r>
            <a:r>
              <a:rPr lang="zh-CN" altLang="en-US" dirty="0"/>
              <a:t>设置资源上限（不要使用</a:t>
            </a:r>
            <a:r>
              <a:rPr lang="zh-CN" altLang="en-US" dirty="0">
                <a:solidFill>
                  <a:srgbClr val="C00000"/>
                </a:solidFill>
              </a:rPr>
              <a:t>无界</a:t>
            </a:r>
            <a:r>
              <a:rPr lang="zh-CN" altLang="en-US" dirty="0"/>
              <a:t>资源）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79BE2F9-B561-ED49-902A-1E7588135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26</a:t>
            </a:fld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A0F0B0-DC73-6449-A8D1-772739FAB0F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5388864" cy="4937760"/>
          </a:xfrm>
        </p:spPr>
        <p:txBody>
          <a:bodyPr/>
          <a:lstStyle/>
          <a:p>
            <a:r>
              <a:rPr lang="zh-CN" altLang="en-US" sz="2400" dirty="0"/>
              <a:t>容器大小</a:t>
            </a:r>
            <a:endParaRPr lang="en-US" altLang="zh-CN" sz="2400" dirty="0"/>
          </a:p>
          <a:p>
            <a:r>
              <a:rPr lang="en-US" altLang="zh-CN" sz="2300" dirty="0"/>
              <a:t>Cache</a:t>
            </a:r>
            <a:r>
              <a:rPr lang="zh-CN" altLang="en-US" sz="2300" dirty="0"/>
              <a:t>元素个数 </a:t>
            </a:r>
            <a:r>
              <a:rPr lang="en-US" altLang="zh-CN" sz="2300" dirty="0"/>
              <a:t>/</a:t>
            </a:r>
            <a:r>
              <a:rPr lang="zh-CN" altLang="en-US" sz="2300" dirty="0"/>
              <a:t> </a:t>
            </a:r>
            <a:r>
              <a:rPr lang="en-US" altLang="zh-CN" sz="2300" dirty="0"/>
              <a:t>Buffer</a:t>
            </a:r>
            <a:r>
              <a:rPr lang="zh-CN" altLang="en-US" sz="2300" dirty="0"/>
              <a:t>大小</a:t>
            </a:r>
            <a:endParaRPr lang="en-US" altLang="zh-CN" sz="2300" dirty="0"/>
          </a:p>
          <a:p>
            <a:r>
              <a:rPr lang="zh-CN" altLang="en-US" sz="2400" dirty="0"/>
              <a:t>线程池</a:t>
            </a:r>
            <a:endParaRPr lang="en-US" altLang="zh-CN" sz="2400" dirty="0"/>
          </a:p>
          <a:p>
            <a:pPr lvl="1"/>
            <a:r>
              <a:rPr lang="zh-CN" altLang="en-US" sz="2100" dirty="0"/>
              <a:t>线程个数</a:t>
            </a:r>
            <a:endParaRPr lang="en-US" altLang="zh-CN" sz="2100" dirty="0"/>
          </a:p>
          <a:p>
            <a:pPr lvl="1"/>
            <a:r>
              <a:rPr lang="zh-CN" altLang="en-US" sz="2400" dirty="0"/>
              <a:t>任务的等待队列大小</a:t>
            </a:r>
            <a:endParaRPr lang="en-US" altLang="zh-CN" sz="2400" dirty="0"/>
          </a:p>
          <a:p>
            <a:r>
              <a:rPr lang="en-US" altLang="zh-CN" sz="2700" dirty="0"/>
              <a:t>……</a:t>
            </a:r>
          </a:p>
          <a:p>
            <a:pPr lvl="1"/>
            <a:endParaRPr lang="en-US" altLang="zh-CN" sz="2100" dirty="0"/>
          </a:p>
          <a:p>
            <a:endParaRPr kumimoji="1" lang="en-US" altLang="zh-CN" sz="2400" dirty="0"/>
          </a:p>
          <a:p>
            <a:endParaRPr kumimoji="1" lang="zh-CN" altLang="en-US" sz="24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5850F8D-62FB-7F45-8EEC-3C8BEAC019AB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76264" y="1332000"/>
            <a:ext cx="5388864" cy="493776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根据实际情况，在到达上限后，选择</a:t>
            </a:r>
            <a:endParaRPr lang="en-US" altLang="zh-CN" sz="2400" dirty="0"/>
          </a:p>
          <a:p>
            <a:pPr marL="577850" lvl="1" indent="-304800">
              <a:buFont typeface="+mj-lt"/>
              <a:buAutoNum type="arabicPeriod"/>
            </a:pPr>
            <a:r>
              <a:rPr lang="zh-CN" altLang="en-US" sz="2000" dirty="0"/>
              <a:t>丢弃老数据？</a:t>
            </a:r>
            <a:endParaRPr lang="en-US" altLang="zh-CN" sz="2000" dirty="0"/>
          </a:p>
          <a:p>
            <a:pPr marL="577850" lvl="1" indent="-304800">
              <a:buFont typeface="+mj-lt"/>
              <a:buAutoNum type="arabicPeriod"/>
            </a:pPr>
            <a:r>
              <a:rPr lang="zh-CN" altLang="en-US" sz="2000" dirty="0"/>
              <a:t>报错返回？</a:t>
            </a:r>
            <a:endParaRPr lang="en-US" altLang="zh-CN" sz="2000" dirty="0"/>
          </a:p>
          <a:p>
            <a:pPr marL="577850" lvl="1" indent="-304800">
              <a:buFont typeface="+mj-lt"/>
              <a:buAutoNum type="arabicPeriod"/>
            </a:pPr>
            <a:r>
              <a:rPr lang="en-US" altLang="zh-CN" sz="2000" dirty="0"/>
              <a:t>Blocking</a:t>
            </a:r>
            <a:r>
              <a:rPr lang="zh-CN" altLang="en-US" sz="2000" dirty="0"/>
              <a:t> </a:t>
            </a:r>
            <a:r>
              <a:rPr lang="en-US" altLang="zh-CN" sz="2000" dirty="0"/>
              <a:t>/</a:t>
            </a:r>
            <a:r>
              <a:rPr lang="zh-CN" altLang="en-US" sz="2000" dirty="0"/>
              <a:t> 阻塞调用？</a:t>
            </a:r>
            <a:endParaRPr lang="en-US" altLang="zh-CN" sz="2000" dirty="0"/>
          </a:p>
          <a:p>
            <a:pPr lvl="1"/>
            <a:endParaRPr kumimoji="1" lang="en-US" altLang="zh-CN" sz="2000" dirty="0"/>
          </a:p>
          <a:p>
            <a:r>
              <a:rPr lang="zh-CN" altLang="en-US" sz="2400" dirty="0"/>
              <a:t>阻塞调用 是 </a:t>
            </a:r>
            <a:r>
              <a:rPr lang="zh-CN" altLang="en-US" sz="2400" b="1" dirty="0"/>
              <a:t>回压</a:t>
            </a:r>
            <a:r>
              <a:rPr lang="zh-CN" altLang="en-US" sz="2400" dirty="0"/>
              <a:t>机制</a:t>
            </a:r>
            <a:br>
              <a:rPr lang="en-US" altLang="zh-CN" dirty="0"/>
            </a:b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反馈并减速上游的调用请求</a:t>
            </a:r>
            <a:endParaRPr kumimoji="1" lang="zh-CN" altLang="en-US" sz="23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572DB2A-C528-B24B-B1B0-C3EB3D778BEB}"/>
              </a:ext>
            </a:extLst>
          </p:cNvPr>
          <p:cNvSpPr/>
          <p:nvPr/>
        </p:nvSpPr>
        <p:spPr>
          <a:xfrm>
            <a:off x="2600487" y="5042617"/>
            <a:ext cx="6487673" cy="931116"/>
          </a:xfrm>
          <a:prstGeom prst="roundRect">
            <a:avLst>
              <a:gd name="adj" fmla="val 57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在线上环境，任何一个</a:t>
            </a:r>
            <a:r>
              <a:rPr lang="zh-CN" altLang="en-US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无界资源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 都会是 </a:t>
            </a:r>
            <a:r>
              <a:rPr lang="zh-CN" altLang="en-US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爆雷点</a:t>
            </a:r>
          </a:p>
          <a:p>
            <a:pPr>
              <a:lnSpc>
                <a:spcPct val="110000"/>
              </a:lnSpc>
            </a:pP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当出现大流量时会冲垮应用 且 不能重启恢复！</a:t>
            </a:r>
          </a:p>
        </p:txBody>
      </p:sp>
    </p:spTree>
    <p:extLst>
      <p:ext uri="{BB962C8B-B14F-4D97-AF65-F5344CB8AC3E}">
        <p14:creationId xmlns:p14="http://schemas.microsoft.com/office/powerpoint/2010/main" val="32997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4DA299-026F-6944-8646-F25B2F837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2.3</a:t>
            </a:r>
            <a:r>
              <a:rPr lang="zh-CN" altLang="en-US" dirty="0"/>
              <a:t> 边界</a:t>
            </a:r>
            <a:r>
              <a:rPr lang="en-US" altLang="zh-CN" dirty="0"/>
              <a:t>/</a:t>
            </a:r>
            <a:r>
              <a:rPr lang="zh-CN" altLang="en-US" dirty="0"/>
              <a:t>合法性 检查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8DF79AB-F524-BE45-9D7F-17D7C7597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27</a:t>
            </a:fld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539572-377F-FC48-BEAB-C5BDB3A33C6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5388864" cy="4937760"/>
          </a:xfrm>
        </p:spPr>
        <p:txBody>
          <a:bodyPr>
            <a:normAutofit/>
          </a:bodyPr>
          <a:lstStyle/>
          <a:p>
            <a:pPr marL="0" indent="0">
              <a:spcAft>
                <a:spcPts val="1500"/>
              </a:spcAft>
              <a:buNone/>
            </a:pPr>
            <a:r>
              <a:rPr lang="zh-CN" altLang="en-US" sz="2400" dirty="0"/>
              <a:t>边界</a:t>
            </a:r>
            <a:endParaRPr lang="en-US" altLang="zh-CN" sz="2000" dirty="0"/>
          </a:p>
          <a:p>
            <a:r>
              <a:rPr lang="zh-CN" altLang="en-US" sz="2000" dirty="0"/>
              <a:t>检查空指针</a:t>
            </a:r>
            <a:endParaRPr lang="en-US" altLang="zh-CN" sz="2000" dirty="0"/>
          </a:p>
          <a:p>
            <a:r>
              <a:rPr lang="zh-CN" altLang="en-US" sz="2000" dirty="0"/>
              <a:t>检查容器和数组边界</a:t>
            </a:r>
            <a:endParaRPr lang="en-US" altLang="zh-CN" sz="2000" dirty="0"/>
          </a:p>
          <a:p>
            <a:r>
              <a:rPr kumimoji="1" lang="en-US" altLang="zh-CN" sz="2000" dirty="0"/>
              <a:t>……</a:t>
            </a:r>
          </a:p>
          <a:p>
            <a:endParaRPr kumimoji="1" lang="zh-CN" altLang="en-US" sz="20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943C55-E6FA-F641-AA8C-2BFD58170384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76264" y="1332000"/>
            <a:ext cx="5388864" cy="4937760"/>
          </a:xfrm>
        </p:spPr>
        <p:txBody>
          <a:bodyPr>
            <a:normAutofit/>
          </a:bodyPr>
          <a:lstStyle/>
          <a:p>
            <a:pPr marL="0" indent="0">
              <a:spcAft>
                <a:spcPts val="1500"/>
              </a:spcAft>
              <a:buNone/>
            </a:pPr>
            <a:r>
              <a:rPr kumimoji="1" lang="en-US" altLang="zh-CN" sz="2400" dirty="0"/>
              <a:t>(</a:t>
            </a:r>
            <a:r>
              <a:rPr kumimoji="1" lang="zh-CN" altLang="en-US" sz="2400" dirty="0"/>
              <a:t>用户输入的</a:t>
            </a:r>
            <a:r>
              <a:rPr kumimoji="1" lang="en-US" altLang="zh-CN" sz="2400" dirty="0"/>
              <a:t>)</a:t>
            </a:r>
            <a:r>
              <a:rPr kumimoji="1" lang="zh-CN" altLang="en-US" sz="2400" dirty="0"/>
              <a:t>数据合法性</a:t>
            </a:r>
            <a:endParaRPr kumimoji="1" lang="en-US" altLang="zh-CN" sz="2000" dirty="0"/>
          </a:p>
          <a:p>
            <a:r>
              <a:rPr kumimoji="1" lang="zh-CN" altLang="en-US" sz="2000" dirty="0"/>
              <a:t>在</a:t>
            </a:r>
            <a:r>
              <a:rPr kumimoji="1" lang="zh-CN" altLang="en-US" sz="2000" b="1" dirty="0">
                <a:solidFill>
                  <a:srgbClr val="006931"/>
                </a:solidFill>
              </a:rPr>
              <a:t>模块入口</a:t>
            </a:r>
            <a:r>
              <a:rPr kumimoji="1" lang="en-US" altLang="zh-CN" sz="2000" dirty="0"/>
              <a:t>(</a:t>
            </a:r>
            <a:r>
              <a:rPr kumimoji="1" lang="zh-CN" altLang="en-US" sz="2000" dirty="0"/>
              <a:t>模块</a:t>
            </a:r>
            <a:r>
              <a:rPr kumimoji="1" lang="en-US" altLang="zh-CN" sz="2000" dirty="0"/>
              <a:t>API)</a:t>
            </a:r>
          </a:p>
          <a:p>
            <a:pPr lvl="1"/>
            <a:r>
              <a:rPr kumimoji="1" lang="zh-CN" altLang="en-US" sz="2000" b="1" dirty="0"/>
              <a:t>统一</a:t>
            </a:r>
            <a:r>
              <a:rPr kumimoji="1" lang="zh-CN" altLang="en-US" sz="2000" dirty="0"/>
              <a:t>校验好 用户输入的数据合法性</a:t>
            </a:r>
            <a:br>
              <a:rPr kumimoji="1" lang="en-US" altLang="zh-CN" sz="2000" dirty="0"/>
            </a:b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（防御性编程）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kumimoji="1" lang="zh-CN" altLang="en-US" sz="2000" dirty="0"/>
              <a:t>如不合法，则报错</a:t>
            </a:r>
            <a:r>
              <a:rPr kumimoji="1" lang="en-US" altLang="zh-CN" sz="2000" dirty="0"/>
              <a:t>/</a:t>
            </a:r>
            <a:r>
              <a:rPr kumimoji="1" lang="zh-CN" altLang="en-US" sz="2000" dirty="0"/>
              <a:t>抛异常</a:t>
            </a:r>
            <a:br>
              <a:rPr kumimoji="1" lang="en-US" altLang="zh-CN" sz="2000" dirty="0"/>
            </a:b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</a:rPr>
              <a:t>Fail-Fast</a:t>
            </a: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kumimoji="1" lang="en-US" altLang="zh-CN" sz="2000" dirty="0"/>
          </a:p>
          <a:p>
            <a:r>
              <a:rPr kumimoji="1" lang="zh-CN" altLang="en-US" sz="2000" dirty="0"/>
              <a:t>在</a:t>
            </a:r>
            <a:r>
              <a:rPr kumimoji="1" lang="zh-CN" altLang="en-US" sz="2000" b="1" dirty="0">
                <a:solidFill>
                  <a:schemeClr val="accent6">
                    <a:lumMod val="50000"/>
                  </a:schemeClr>
                </a:solidFill>
              </a:rPr>
              <a:t>模块内部</a:t>
            </a:r>
            <a:r>
              <a:rPr kumimoji="1" lang="zh-CN" altLang="en-US" sz="2000" dirty="0"/>
              <a:t>实现</a:t>
            </a:r>
            <a:endParaRPr kumimoji="1" lang="en-US" altLang="zh-CN" sz="2000" dirty="0"/>
          </a:p>
          <a:p>
            <a:pPr lvl="1"/>
            <a:r>
              <a:rPr kumimoji="1" lang="zh-CN" altLang="en-US" sz="2000" b="1" dirty="0">
                <a:solidFill>
                  <a:srgbClr val="C00000"/>
                </a:solidFill>
              </a:rPr>
              <a:t>不要</a:t>
            </a:r>
            <a:r>
              <a:rPr kumimoji="1" lang="zh-CN" altLang="en-US" sz="2000" dirty="0"/>
              <a:t>再</a:t>
            </a:r>
            <a:r>
              <a:rPr kumimoji="1" lang="zh-CN" altLang="en-US" sz="2000" b="1" dirty="0"/>
              <a:t>反复</a:t>
            </a:r>
            <a:r>
              <a:rPr kumimoji="1" lang="zh-CN" altLang="en-US" sz="2000" dirty="0"/>
              <a:t>校验 数据合法性</a:t>
            </a:r>
            <a:br>
              <a:rPr kumimoji="1" lang="en-US" altLang="zh-CN" sz="2000" dirty="0"/>
            </a:b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（职责设计与实现的混乱）</a:t>
            </a:r>
            <a:endParaRPr kumimoji="1" lang="zh-CN" altLang="en-US" sz="20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FD3A854-C6B1-604F-833C-E44F9E8D3D86}"/>
              </a:ext>
            </a:extLst>
          </p:cNvPr>
          <p:cNvSpPr/>
          <p:nvPr/>
        </p:nvSpPr>
        <p:spPr>
          <a:xfrm>
            <a:off x="3304032" y="5443135"/>
            <a:ext cx="4641014" cy="475059"/>
          </a:xfrm>
          <a:prstGeom prst="roundRect">
            <a:avLst>
              <a:gd name="adj" fmla="val 57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 anchor="b">
            <a:spAutoFit/>
          </a:bodyPr>
          <a:lstStyle/>
          <a:p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永远不要 相信 </a:t>
            </a:r>
            <a:r>
              <a:rPr lang="zh-CN" altLang="en-US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外部用户的输入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428180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3.</a:t>
            </a:r>
            <a:r>
              <a:rPr lang="zh-CN" altLang="en-US" dirty="0">
                <a:solidFill>
                  <a:schemeClr val="tx1"/>
                </a:solidFill>
              </a:rPr>
              <a:t> 可靠性设计 </a:t>
            </a:r>
            <a:r>
              <a:rPr lang="en-US" altLang="zh-CN" dirty="0">
                <a:solidFill>
                  <a:schemeClr val="tx1"/>
                </a:solidFill>
              </a:rPr>
              <a:t>-</a:t>
            </a:r>
            <a:r>
              <a:rPr lang="zh-CN" altLang="en-US" dirty="0">
                <a:solidFill>
                  <a:schemeClr val="tx1"/>
                </a:solidFill>
              </a:rPr>
              <a:t> 意识</a:t>
            </a:r>
            <a:r>
              <a:rPr lang="en-US" altLang="zh-CN" dirty="0">
                <a:solidFill>
                  <a:schemeClr val="tx1"/>
                </a:solidFill>
              </a:rPr>
              <a:t> &amp; </a:t>
            </a:r>
            <a:r>
              <a:rPr lang="zh-CN" altLang="en-US" dirty="0">
                <a:solidFill>
                  <a:schemeClr val="tx1"/>
                </a:solidFill>
              </a:rPr>
              <a:t>习惯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1727200" y="4267199"/>
            <a:ext cx="9042400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zh-CN" altLang="en-US" sz="2800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B43C907-5959-3F45-B1A6-8C27FED65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900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意识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>
              <a:spcBef>
                <a:spcPts val="1600"/>
              </a:spcBef>
            </a:pPr>
            <a:r>
              <a:rPr lang="zh-CN" altLang="en-US" dirty="0"/>
              <a:t>不遗漏任何</a:t>
            </a:r>
            <a:r>
              <a:rPr lang="en-US" altLang="zh-CN" dirty="0"/>
              <a:t>else</a:t>
            </a:r>
          </a:p>
          <a:p>
            <a:pPr lvl="1"/>
            <a:r>
              <a:rPr lang="zh-CN" altLang="en-US" dirty="0"/>
              <a:t>向上抛异常，汇报，</a:t>
            </a:r>
            <a:r>
              <a:rPr lang="en-US" altLang="zh-CN" dirty="0"/>
              <a:t>Fail Fast</a:t>
            </a:r>
          </a:p>
          <a:p>
            <a:pPr lvl="1"/>
            <a:r>
              <a:rPr lang="zh-CN" altLang="en-US" dirty="0"/>
              <a:t>忽略掉，</a:t>
            </a:r>
            <a:r>
              <a:rPr lang="en-US" altLang="zh-CN" dirty="0"/>
              <a:t>Fail safe</a:t>
            </a:r>
          </a:p>
          <a:p>
            <a:pPr lvl="1"/>
            <a:r>
              <a:rPr lang="zh-CN" altLang="en-US" dirty="0"/>
              <a:t>要给出上下文 和 不期望这个路径原因</a:t>
            </a:r>
            <a:endParaRPr kumimoji="1" lang="en-US" altLang="zh-CN" dirty="0"/>
          </a:p>
          <a:p>
            <a:r>
              <a:rPr lang="zh-CN" altLang="en-US" dirty="0"/>
              <a:t>对输入作全集分析，不在处理范围的区间，按上面的方式处理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2F7151-A4C4-7949-8557-0CE00C5F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416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大纲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750996573"/>
              </p:ext>
            </p:extLst>
          </p:nvPr>
        </p:nvGraphicFramePr>
        <p:xfrm>
          <a:off x="2980267" y="1465459"/>
          <a:ext cx="6231466" cy="45828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7D05FE-5200-6E4D-B448-6BAD467B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929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习惯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>
              <a:spcBef>
                <a:spcPts val="2600"/>
              </a:spcBef>
            </a:pPr>
            <a:r>
              <a:rPr lang="zh-CN" altLang="en-US" dirty="0"/>
              <a:t>前面列的注意点 多数都是 </a:t>
            </a:r>
            <a:r>
              <a:rPr lang="zh-CN" altLang="en-US" sz="3200" b="1" dirty="0">
                <a:solidFill>
                  <a:srgbClr val="0070C0"/>
                </a:solidFill>
              </a:rPr>
              <a:t>朴素</a:t>
            </a:r>
            <a:r>
              <a:rPr lang="zh-CN" altLang="en-US" dirty="0"/>
              <a:t>的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zh-CN" altLang="en-US" dirty="0"/>
              <a:t>做代码实现</a:t>
            </a:r>
            <a:r>
              <a:rPr lang="en-US" altLang="zh-CN" dirty="0"/>
              <a:t>/</a:t>
            </a:r>
            <a:r>
              <a:rPr lang="zh-CN" altLang="en-US" dirty="0"/>
              <a:t>系统设计时 </a:t>
            </a:r>
            <a:r>
              <a:rPr lang="zh-CN" altLang="en-US" sz="2800" b="1" dirty="0"/>
              <a:t>反复核对</a:t>
            </a:r>
            <a:br>
              <a:rPr lang="en-US" altLang="zh-CN" dirty="0"/>
            </a:br>
            <a:r>
              <a:rPr lang="zh-CN" altLang="en-US" dirty="0"/>
              <a:t>直到成为 </a:t>
            </a:r>
            <a:r>
              <a:rPr lang="en-US" altLang="zh-CN" dirty="0"/>
              <a:t>『</a:t>
            </a:r>
            <a:r>
              <a:rPr lang="zh-CN" altLang="en-US" dirty="0"/>
              <a:t>无意识</a:t>
            </a:r>
            <a:r>
              <a:rPr lang="en-US" altLang="zh-CN" dirty="0"/>
              <a:t>』</a:t>
            </a:r>
            <a:r>
              <a:rPr lang="zh-CN" altLang="en-US" dirty="0"/>
              <a:t>的</a:t>
            </a:r>
            <a:r>
              <a:rPr lang="zh-CN" altLang="en-US" sz="3200" b="1" dirty="0">
                <a:solidFill>
                  <a:srgbClr val="0070C0"/>
                </a:solidFill>
              </a:rPr>
              <a:t>条件反射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zh-CN" altLang="en-US" dirty="0"/>
              <a:t>整理一个 </a:t>
            </a:r>
            <a:r>
              <a:rPr lang="zh-CN" altLang="en-US" sz="3200" b="1" dirty="0">
                <a:solidFill>
                  <a:srgbClr val="0070C0"/>
                </a:solidFill>
              </a:rPr>
              <a:t>自己的</a:t>
            </a:r>
            <a:r>
              <a:rPr lang="zh-CN" altLang="en-US" dirty="0"/>
              <a:t> </a:t>
            </a:r>
            <a:r>
              <a:rPr lang="en-US" altLang="zh-CN" b="1" dirty="0"/>
              <a:t>Check</a:t>
            </a:r>
            <a:r>
              <a:rPr lang="zh-CN" altLang="en-US" b="1" dirty="0"/>
              <a:t> </a:t>
            </a:r>
            <a:r>
              <a:rPr lang="en-US" altLang="zh-CN" b="1" dirty="0"/>
              <a:t>List</a:t>
            </a:r>
            <a:endParaRPr kumimoji="1" lang="en-US" altLang="zh-CN" b="1" dirty="0"/>
          </a:p>
          <a:p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85B56CCD-EB40-5349-99AB-533057F02842}"/>
              </a:ext>
            </a:extLst>
          </p:cNvPr>
          <p:cNvSpPr/>
          <p:nvPr/>
        </p:nvSpPr>
        <p:spPr>
          <a:xfrm>
            <a:off x="3908504" y="5153137"/>
            <a:ext cx="7673896" cy="1261547"/>
          </a:xfrm>
          <a:prstGeom prst="roundRect">
            <a:avLst>
              <a:gd name="adj" fmla="val 5719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 am </a:t>
            </a:r>
            <a:r>
              <a:rPr kumimoji="1" lang="en-US" altLang="zh-CN" sz="2400" b="1" dirty="0">
                <a:solidFill>
                  <a:srgbClr val="FF26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not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a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great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programmer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; </a:t>
            </a:r>
          </a:p>
          <a:p>
            <a:pPr>
              <a:lnSpc>
                <a:spcPct val="80000"/>
              </a:lnSpc>
            </a:pP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 am </a:t>
            </a:r>
            <a:r>
              <a:rPr kumimoji="1" lang="en-US" altLang="zh-CN" sz="24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just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a good programmer with </a:t>
            </a:r>
            <a:r>
              <a:rPr kumimoji="1" lang="en-US" altLang="zh-CN" sz="4000" b="1" dirty="0">
                <a:solidFill>
                  <a:srgbClr val="00693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great</a:t>
            </a:r>
            <a:r>
              <a:rPr kumimoji="1" lang="en-US" altLang="zh-CN" sz="2000" b="1" dirty="0">
                <a:solidFill>
                  <a:srgbClr val="00693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4000" b="1" dirty="0">
                <a:solidFill>
                  <a:srgbClr val="00693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habits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kumimoji="1" lang="zh-CN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 </a:t>
            </a:r>
            <a:r>
              <a:rPr kumimoji="1"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— Kent Beck</a:t>
            </a:r>
            <a:endParaRPr kumimoji="1"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PragmataPro" panose="02000500030000020004" pitchFamily="2" charset="0"/>
              <a:cs typeface="PragmataPro" panose="02000500030000020004" pitchFamily="2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2F7151-A4C4-7949-8557-0CE00C5F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30</a:t>
            </a:fld>
            <a:endParaRPr kumimoji="1" lang="zh-CN" altLang="en-US" dirty="0"/>
          </a:p>
        </p:txBody>
      </p:sp>
      <p:pic>
        <p:nvPicPr>
          <p:cNvPr id="1026" name="Picture 2" descr="Kent Beck - XP 2018">
            <a:hlinkClick r:id="rId3"/>
            <a:extLst>
              <a:ext uri="{FF2B5EF4-FFF2-40B4-BE49-F238E27FC236}">
                <a16:creationId xmlns:a16="http://schemas.microsoft.com/office/drawing/2014/main" id="{F9095874-BE1C-B046-A2EF-B5AEF9096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14747" y="1912203"/>
            <a:ext cx="3167653" cy="316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378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hlinkClick r:id="rId3"/>
            <a:extLst>
              <a:ext uri="{FF2B5EF4-FFF2-40B4-BE49-F238E27FC236}">
                <a16:creationId xmlns:a16="http://schemas.microsoft.com/office/drawing/2014/main" id="{CE273319-7AA1-FB48-9C66-A11B467157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926703" y="3575304"/>
            <a:ext cx="2201978" cy="2108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软件复杂性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精致要求的来源？什么时候要投入精力</a:t>
            </a:r>
            <a:r>
              <a:rPr kumimoji="1" lang="en-US" altLang="zh-CN" dirty="0"/>
              <a:t>/</a:t>
            </a:r>
            <a:r>
              <a:rPr kumimoji="1" lang="zh-CN" altLang="en-US" dirty="0"/>
              <a:t>成本？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37802818"/>
              </p:ext>
            </p:extLst>
          </p:nvPr>
        </p:nvGraphicFramePr>
        <p:xfrm>
          <a:off x="1593415" y="1191497"/>
          <a:ext cx="5293722" cy="3798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EEC4ED79-36E5-8345-B9A0-D69F93B36000}"/>
              </a:ext>
            </a:extLst>
          </p:cNvPr>
          <p:cNvSpPr txBox="1"/>
          <p:nvPr/>
        </p:nvSpPr>
        <p:spPr>
          <a:xfrm>
            <a:off x="5401215" y="1496908"/>
            <a:ext cx="1936749" cy="126188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一次性功能？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支持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6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个月的功能？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5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年？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10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年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+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8BC6BFF-F421-A045-9B99-D96723B5F5EF}"/>
              </a:ext>
            </a:extLst>
          </p:cNvPr>
          <p:cNvSpPr txBox="1"/>
          <p:nvPr/>
        </p:nvSpPr>
        <p:spPr>
          <a:xfrm>
            <a:off x="6966740" y="4018367"/>
            <a:ext cx="1321196" cy="9664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千行内？ 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数万行？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数十万行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+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C94CFC5-3C9F-9F4A-979A-BAF6414D52F9}"/>
              </a:ext>
            </a:extLst>
          </p:cNvPr>
          <p:cNvSpPr txBox="1"/>
          <p:nvPr/>
        </p:nvSpPr>
        <p:spPr>
          <a:xfrm>
            <a:off x="580853" y="2951778"/>
            <a:ext cx="1415772" cy="966418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单个    应用？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百千个应用？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万个    应用？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33DB43-3C4A-8444-8D26-373541EAD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31</a:t>
            </a:fld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6AEE8E8-2179-8341-819F-E01EFCE3616A}"/>
              </a:ext>
            </a:extLst>
          </p:cNvPr>
          <p:cNvSpPr txBox="1"/>
          <p:nvPr/>
        </p:nvSpPr>
        <p:spPr>
          <a:xfrm>
            <a:off x="7216241" y="1496908"/>
            <a:ext cx="1877437" cy="126188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如临时操作脚本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如活动实现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如业务中台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如基础中间件、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OS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74D3B56-C6ED-7144-88EF-9748571F5D74}"/>
              </a:ext>
            </a:extLst>
          </p:cNvPr>
          <p:cNvSpPr txBox="1"/>
          <p:nvPr/>
        </p:nvSpPr>
        <p:spPr>
          <a:xfrm>
            <a:off x="1921199" y="2951778"/>
            <a:ext cx="800219" cy="966418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应用级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公司级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业界级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BE5D04-145B-5C40-A7A8-7F4C3B9D8519}"/>
              </a:ext>
            </a:extLst>
          </p:cNvPr>
          <p:cNvSpPr txBox="1"/>
          <p:nvPr/>
        </p:nvSpPr>
        <p:spPr>
          <a:xfrm>
            <a:off x="8232746" y="4018367"/>
            <a:ext cx="1005403" cy="9664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单人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单个团队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几个团队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A369165-67A7-2942-A73D-D78CE9F6644A}"/>
              </a:ext>
            </a:extLst>
          </p:cNvPr>
          <p:cNvSpPr/>
          <p:nvPr/>
        </p:nvSpPr>
        <p:spPr>
          <a:xfrm>
            <a:off x="4352193" y="5780463"/>
            <a:ext cx="7776488" cy="856163"/>
          </a:xfrm>
          <a:prstGeom prst="roundRect">
            <a:avLst>
              <a:gd name="adj" fmla="val 5719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sz="3200" b="1" dirty="0">
                <a:solidFill>
                  <a:srgbClr val="FF26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Not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everything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worth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doing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is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worth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doing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4000" b="1" dirty="0">
                <a:solidFill>
                  <a:srgbClr val="008F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well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.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 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— Tom West</a:t>
            </a:r>
            <a:endParaRPr kumimoji="1"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PragmataPro" panose="02000500030000020004" pitchFamily="2" charset="0"/>
              <a:ea typeface="Toppan Bunkyu Midashi Gothic Ex" panose="020B0900000000000000" pitchFamily="34" charset="-128"/>
              <a:cs typeface="PragmataPro" panose="02000500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12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2"/>
          <p:cNvSpPr txBox="1"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274313" indent="-274313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/>
              <a:buNone/>
            </a:pPr>
            <a:r>
              <a:rPr kumimoji="1" lang="en-US" altLang="zh-CN" sz="6600" b="1" dirty="0">
                <a:solidFill>
                  <a:srgbClr val="00B050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Thanks</a:t>
            </a:r>
          </a:p>
          <a:p>
            <a:pPr marL="0" indent="0" algn="ctr">
              <a:buFont typeface="Wingdings 3"/>
              <a:buNone/>
            </a:pPr>
            <a:r>
              <a:rPr kumimoji="1" lang="en-US" altLang="zh-CN" sz="5400" b="1" dirty="0">
                <a:solidFill>
                  <a:srgbClr val="00B0F0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&amp;</a:t>
            </a:r>
          </a:p>
          <a:p>
            <a:pPr marL="0" indent="0" algn="ctr">
              <a:buFont typeface="Wingdings 3"/>
              <a:buNone/>
            </a:pPr>
            <a:r>
              <a:rPr kumimoji="1" lang="en-US" altLang="zh-CN" sz="6600" b="1" dirty="0">
                <a:solidFill>
                  <a:schemeClr val="accent6">
                    <a:lumMod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Q</a:t>
            </a:r>
            <a:r>
              <a:rPr kumimoji="1" lang="zh-CN" altLang="en-US" sz="2800" b="1" dirty="0">
                <a:solidFill>
                  <a:schemeClr val="accent6">
                    <a:lumMod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 </a:t>
            </a:r>
            <a:r>
              <a:rPr kumimoji="1" lang="en-US" altLang="zh-CN" sz="6600" b="1" dirty="0">
                <a:solidFill>
                  <a:schemeClr val="accent6">
                    <a:lumMod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A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705369-EB7D-B842-88C2-27D4E34ED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895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0. </a:t>
            </a:r>
            <a:r>
              <a:rPr lang="zh-CN" altLang="en-US" dirty="0">
                <a:solidFill>
                  <a:schemeClr val="tx1"/>
                </a:solidFill>
              </a:rPr>
              <a:t>什么是可靠性设计 的 实用式说明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5546FC-E80F-5B47-BA87-7722EF9B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670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0. </a:t>
            </a:r>
            <a:r>
              <a:rPr lang="zh-CN" altLang="en-US" dirty="0"/>
              <a:t>什么是可靠性设计 的 实用式说明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可靠性 简单能理解的说明</a:t>
            </a:r>
            <a:br>
              <a:rPr kumimoji="1" lang="en-US" altLang="zh-CN" dirty="0"/>
            </a:br>
            <a:r>
              <a:rPr kumimoji="1"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理论方式 或 学院派，我也说不清   </a:t>
            </a:r>
            <a:r>
              <a:rPr kumimoji="1"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:")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spcBef>
                <a:spcPts val="2600"/>
              </a:spcBef>
            </a:pPr>
            <a:r>
              <a:rPr kumimoji="1" lang="zh-CN" altLang="en-US" dirty="0"/>
              <a:t>如果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更少的 </a:t>
            </a:r>
            <a:r>
              <a:rPr kumimoji="1" lang="en-US" altLang="zh-CN" sz="2800" dirty="0">
                <a:solidFill>
                  <a:srgbClr val="C00000"/>
                </a:solidFill>
              </a:rPr>
              <a:t>Bug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zh-CN" altLang="en-US" dirty="0"/>
              <a:t>更少的 </a:t>
            </a:r>
            <a:r>
              <a:rPr kumimoji="1" lang="zh-CN" altLang="en-US" sz="2800" dirty="0">
                <a:solidFill>
                  <a:srgbClr val="C00000"/>
                </a:solidFill>
              </a:rPr>
              <a:t>宕机时间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zh-CN" altLang="en-US" dirty="0"/>
              <a:t>更少的 </a:t>
            </a:r>
            <a:r>
              <a:rPr kumimoji="1" lang="en-US" altLang="zh-CN" dirty="0"/>
              <a:t>(</a:t>
            </a:r>
            <a:r>
              <a:rPr kumimoji="1" lang="zh-CN" altLang="en-US" dirty="0"/>
              <a:t>线上</a:t>
            </a:r>
            <a:r>
              <a:rPr kumimoji="1" lang="en-US" altLang="zh-CN" dirty="0"/>
              <a:t>)</a:t>
            </a:r>
            <a:r>
              <a:rPr kumimoji="1" lang="zh-CN" altLang="en-US" sz="2800" dirty="0">
                <a:solidFill>
                  <a:srgbClr val="C00000"/>
                </a:solidFill>
              </a:rPr>
              <a:t>排错</a:t>
            </a:r>
            <a:r>
              <a:rPr kumimoji="1" lang="en-US" altLang="zh-CN" sz="2800" dirty="0">
                <a:solidFill>
                  <a:srgbClr val="C00000"/>
                </a:solidFill>
              </a:rPr>
              <a:t>/</a:t>
            </a:r>
            <a:r>
              <a:rPr kumimoji="1" lang="zh-CN" altLang="en-US" sz="2800" dirty="0">
                <a:solidFill>
                  <a:srgbClr val="C00000"/>
                </a:solidFill>
              </a:rPr>
              <a:t>恢复时间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dirty="0"/>
              <a:t>……</a:t>
            </a:r>
          </a:p>
          <a:p>
            <a:r>
              <a:rPr kumimoji="1" lang="zh-CN" altLang="en-US" dirty="0"/>
              <a:t>软件就更</a:t>
            </a:r>
            <a:r>
              <a:rPr kumimoji="1" lang="en-US" altLang="zh-CN" dirty="0"/>
              <a:t>『</a:t>
            </a:r>
            <a:r>
              <a:rPr kumimoji="1" lang="zh-CN" altLang="en-US" b="1" dirty="0">
                <a:solidFill>
                  <a:srgbClr val="009051"/>
                </a:solidFill>
              </a:rPr>
              <a:t>可靠</a:t>
            </a:r>
            <a:r>
              <a:rPr kumimoji="1" lang="en-US" altLang="zh-CN" dirty="0"/>
              <a:t>』</a:t>
            </a:r>
          </a:p>
          <a:p>
            <a:pPr>
              <a:spcBef>
                <a:spcPts val="2600"/>
              </a:spcBef>
            </a:pPr>
            <a:r>
              <a:rPr kumimoji="1" lang="zh-CN" altLang="en-US" u="sng" dirty="0"/>
              <a:t>有利于</a:t>
            </a:r>
            <a:r>
              <a:rPr kumimoji="1" lang="zh-CN" altLang="en-US" dirty="0"/>
              <a:t> 可靠 的设计，即 </a:t>
            </a:r>
            <a:r>
              <a:rPr kumimoji="1" lang="zh-CN" altLang="en-US" b="1" dirty="0"/>
              <a:t>软件可靠性设计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2206" y="2700252"/>
            <a:ext cx="1789043" cy="1789043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67C8E44-F2D3-3E40-94A0-A72433C2C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392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1.</a:t>
            </a:r>
            <a:r>
              <a:rPr lang="zh-CN" altLang="en-US" dirty="0">
                <a:solidFill>
                  <a:schemeClr val="tx1"/>
                </a:solidFill>
              </a:rPr>
              <a:t> 可靠性设计 </a:t>
            </a:r>
            <a:r>
              <a:rPr lang="en-US" altLang="zh-CN" dirty="0">
                <a:solidFill>
                  <a:schemeClr val="tx1"/>
                </a:solidFill>
              </a:rPr>
              <a:t>-</a:t>
            </a:r>
            <a:r>
              <a:rPr lang="zh-CN" altLang="en-US" dirty="0">
                <a:solidFill>
                  <a:schemeClr val="tx1"/>
                </a:solidFill>
              </a:rPr>
              <a:t> 基本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占位符 2"/>
          <p:cNvSpPr txBox="1">
            <a:spLocks/>
          </p:cNvSpPr>
          <p:nvPr/>
        </p:nvSpPr>
        <p:spPr>
          <a:xfrm>
            <a:off x="1727200" y="4267199"/>
            <a:ext cx="9042400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日志</a:t>
            </a:r>
          </a:p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异常</a:t>
            </a:r>
          </a:p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配置</a:t>
            </a:r>
          </a:p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建模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C3721FA-0DB5-1C4E-A6FA-BD032823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119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1.1 </a:t>
            </a:r>
            <a:r>
              <a:rPr lang="zh-CN" altLang="en-US" dirty="0"/>
              <a:t>关于日志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72145289"/>
              </p:ext>
            </p:extLst>
          </p:nvPr>
        </p:nvGraphicFramePr>
        <p:xfrm>
          <a:off x="872067" y="1219200"/>
          <a:ext cx="1044786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D4159D1-246F-C14D-A1CA-DEBD0F19C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7928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A.1 </a:t>
            </a:r>
            <a:r>
              <a:rPr lang="zh-CN" altLang="en-US" dirty="0"/>
              <a:t>出错日志中包含尽量多的有用上下文信息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marL="0" indent="0">
              <a:spcAft>
                <a:spcPts val="1500"/>
              </a:spcAft>
              <a:buNone/>
            </a:pPr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为什么 可以</a:t>
            </a:r>
            <a:r>
              <a:rPr lang="en-US" altLang="zh-CN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应该 这么做？</a:t>
            </a:r>
            <a:endParaRPr lang="en-US" altLang="zh-CN" sz="2800" b="1" dirty="0">
              <a:solidFill>
                <a:schemeClr val="accent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zh-CN" altLang="en-US" dirty="0"/>
              <a:t>多打印日志信息 不会</a:t>
            </a:r>
            <a:r>
              <a:rPr lang="en-US" altLang="zh-CN" dirty="0"/>
              <a:t>/</a:t>
            </a:r>
            <a:r>
              <a:rPr lang="zh-CN" altLang="en-US" dirty="0"/>
              <a:t>不应该是 影响性能的主要原因</a:t>
            </a:r>
            <a:endParaRPr lang="en-US" altLang="zh-CN" dirty="0"/>
          </a:p>
          <a:p>
            <a:pPr lvl="1"/>
            <a:r>
              <a:rPr lang="zh-CN" altLang="en-US" dirty="0"/>
              <a:t>出错 是 小概率分支</a:t>
            </a:r>
            <a:endParaRPr lang="en-US" altLang="zh-CN" dirty="0"/>
          </a:p>
          <a:p>
            <a:pPr lvl="1"/>
            <a:r>
              <a:rPr lang="zh-CN" altLang="en-US" dirty="0"/>
              <a:t>如果出错分支 大概率，打日志以外业务操作更会成为瓶颈！</a:t>
            </a:r>
            <a:endParaRPr lang="en-US" altLang="zh-CN" dirty="0"/>
          </a:p>
          <a:p>
            <a:r>
              <a:rPr lang="zh-CN" altLang="en-US" dirty="0"/>
              <a:t>便于排错，缩短故障恢复时长</a:t>
            </a:r>
            <a:endParaRPr lang="en-US" altLang="zh-CN" dirty="0"/>
          </a:p>
          <a:p>
            <a:pPr lvl="1"/>
            <a:r>
              <a:rPr lang="zh-CN" altLang="en-US" dirty="0"/>
              <a:t>想想，出了异常又没有调用栈的情况，不知道问题发生在哪儿！</a:t>
            </a:r>
            <a:endParaRPr lang="en-US" altLang="zh-CN" dirty="0"/>
          </a:p>
          <a:p>
            <a:pPr lvl="1"/>
            <a:r>
              <a:rPr lang="zh-CN" altLang="en-US" dirty="0"/>
              <a:t>想想，支持时</a:t>
            </a:r>
            <a:r>
              <a:rPr lang="en-US" altLang="zh-CN" dirty="0"/>
              <a:t>N</a:t>
            </a:r>
            <a:r>
              <a:rPr lang="zh-CN" altLang="en-US" dirty="0"/>
              <a:t>次询问：你用的是哪个</a:t>
            </a:r>
            <a:r>
              <a:rPr lang="en-US" altLang="zh-CN" dirty="0"/>
              <a:t>Dubbo</a:t>
            </a:r>
            <a:r>
              <a:rPr lang="zh-CN" altLang="en-US" dirty="0"/>
              <a:t>版本？哪个服务方法出错？</a:t>
            </a:r>
            <a:endParaRPr lang="en-US" altLang="zh-CN" dirty="0"/>
          </a:p>
          <a:p>
            <a:r>
              <a:rPr lang="zh-CN" altLang="en-US" dirty="0"/>
              <a:t>减少支持</a:t>
            </a:r>
            <a:r>
              <a:rPr lang="en-US" altLang="zh-CN" dirty="0"/>
              <a:t>/</a:t>
            </a:r>
            <a:r>
              <a:rPr lang="zh-CN" altLang="en-US" dirty="0"/>
              <a:t>维护的时间成本</a:t>
            </a:r>
            <a:endParaRPr lang="en-US" altLang="zh-CN" dirty="0"/>
          </a:p>
          <a:p>
            <a:pPr lvl="1"/>
            <a:r>
              <a:rPr lang="zh-CN" altLang="en-US" dirty="0"/>
              <a:t>比起开发所用的实现时间，线上和线下的排查</a:t>
            </a:r>
            <a:r>
              <a:rPr lang="en-US" altLang="zh-CN" dirty="0"/>
              <a:t>/</a:t>
            </a:r>
            <a:r>
              <a:rPr lang="zh-CN" altLang="en-US" dirty="0"/>
              <a:t>支持要花费多得多的时间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A767F2-511C-FF47-83D4-7D87F980F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8</a:t>
            </a:fld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279541D-7F2F-3C4F-971A-219A4566875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01176" y="1702919"/>
            <a:ext cx="2181224" cy="215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99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A.2 </a:t>
            </a:r>
            <a:r>
              <a:rPr lang="zh-CN" altLang="en-US" dirty="0"/>
              <a:t>出错日志中包含尽量多的有用上下文信息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514096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CN" sz="3100" dirty="0">
                <a:solidFill>
                  <a:schemeClr val="bg1">
                    <a:lumMod val="50000"/>
                  </a:schemeClr>
                </a:solidFill>
              </a:rPr>
              <a:t>Dubbo</a:t>
            </a:r>
            <a:r>
              <a:rPr lang="zh-CN" altLang="en-US" sz="3100" dirty="0">
                <a:solidFill>
                  <a:schemeClr val="bg1">
                    <a:lumMod val="50000"/>
                  </a:schemeClr>
                </a:solidFill>
              </a:rPr>
              <a:t>的出错日志中</a:t>
            </a:r>
            <a:endParaRPr lang="en-US" altLang="zh-CN" sz="31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spcAft>
                <a:spcPts val="1500"/>
              </a:spcAft>
              <a:buNone/>
            </a:pPr>
            <a:r>
              <a:rPr lang="zh-CN" altLang="en-US" sz="31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哪些上下文信息？</a:t>
            </a:r>
            <a:endParaRPr lang="en-US" altLang="zh-CN" dirty="0"/>
          </a:p>
          <a:p>
            <a:r>
              <a:rPr lang="zh-CN" altLang="en-US" dirty="0"/>
              <a:t>调用栈，打印异常</a:t>
            </a:r>
            <a:endParaRPr lang="en-US" altLang="zh-CN" dirty="0"/>
          </a:p>
          <a:p>
            <a:pPr lvl="1"/>
            <a:r>
              <a:rPr lang="zh-CN" altLang="en-US" dirty="0"/>
              <a:t>不要呑异常</a:t>
            </a:r>
            <a:endParaRPr lang="en-US" altLang="zh-CN" dirty="0"/>
          </a:p>
          <a:p>
            <a:r>
              <a:rPr lang="zh-CN" altLang="en-US" dirty="0"/>
              <a:t>框架自身的版本号</a:t>
            </a:r>
            <a:endParaRPr lang="en-US" altLang="zh-CN" dirty="0"/>
          </a:p>
          <a:p>
            <a:r>
              <a:rPr lang="zh-CN" altLang="en-US" dirty="0"/>
              <a:t>请求信息</a:t>
            </a:r>
            <a:endParaRPr lang="en-US" altLang="zh-CN" dirty="0"/>
          </a:p>
          <a:p>
            <a:pPr lvl="1"/>
            <a:r>
              <a:rPr lang="uk-UA" altLang="zh-CN" dirty="0"/>
              <a:t>Server &amp; </a:t>
            </a:r>
            <a:r>
              <a:rPr lang="uk-UA" altLang="zh-CN" dirty="0" err="1"/>
              <a:t>Client</a:t>
            </a:r>
            <a:r>
              <a:rPr lang="zh-CN" altLang="uk-UA" dirty="0"/>
              <a:t>端的</a:t>
            </a:r>
            <a:r>
              <a:rPr lang="uk-UA" altLang="zh-CN" dirty="0"/>
              <a:t>IP</a:t>
            </a:r>
            <a:endParaRPr lang="en-US" altLang="zh-CN" dirty="0"/>
          </a:p>
          <a:p>
            <a:pPr lvl="1"/>
            <a:r>
              <a:rPr lang="it-IT" altLang="zh-CN" dirty="0" err="1"/>
              <a:t>Request</a:t>
            </a:r>
            <a:r>
              <a:rPr lang="zh-CN" altLang="it-IT" dirty="0"/>
              <a:t>信息</a:t>
            </a:r>
            <a:endParaRPr lang="en-US" altLang="zh-CN" dirty="0"/>
          </a:p>
          <a:p>
            <a:pPr lvl="1"/>
            <a:r>
              <a:rPr lang="zh-CN" altLang="en-US" dirty="0"/>
              <a:t>服务信息：接口、方法、版本等等</a:t>
            </a:r>
            <a:endParaRPr lang="en-US" altLang="zh-CN" dirty="0"/>
          </a:p>
          <a:p>
            <a:pPr lvl="1"/>
            <a:r>
              <a:rPr lang="zh-CN" altLang="en-US" dirty="0"/>
              <a:t>如果是超时</a:t>
            </a:r>
            <a:endParaRPr lang="en-US" altLang="zh-CN" dirty="0"/>
          </a:p>
          <a:p>
            <a:pPr lvl="2"/>
            <a:r>
              <a:rPr lang="zh-CN" altLang="en-US" dirty="0"/>
              <a:t>是</a:t>
            </a:r>
            <a:r>
              <a:rPr lang="en-US" altLang="zh-CN" dirty="0"/>
              <a:t>Server</a:t>
            </a:r>
            <a:r>
              <a:rPr lang="zh-CN" altLang="en-US" dirty="0"/>
              <a:t>端超时还</a:t>
            </a:r>
            <a:r>
              <a:rPr lang="en-US" altLang="zh-CN" dirty="0"/>
              <a:t>Client</a:t>
            </a:r>
            <a:r>
              <a:rPr lang="zh-CN" altLang="en-US" dirty="0"/>
              <a:t>超时？</a:t>
            </a:r>
            <a:endParaRPr lang="en-US" altLang="zh-CN" dirty="0"/>
          </a:p>
          <a:p>
            <a:pPr lvl="2"/>
            <a:r>
              <a:rPr lang="zh-CN" altLang="en-US" dirty="0"/>
              <a:t>配置的超时时间</a:t>
            </a:r>
            <a:endParaRPr lang="en-US" altLang="zh-CN" dirty="0"/>
          </a:p>
          <a:p>
            <a:pPr lvl="2"/>
            <a:r>
              <a:rPr lang="zh-CN" altLang="en-US" dirty="0"/>
              <a:t>本次处理所用的时间</a:t>
            </a:r>
            <a:endParaRPr lang="en-US" altLang="zh-CN" dirty="0"/>
          </a:p>
          <a:p>
            <a:pPr lvl="1"/>
            <a:r>
              <a:rPr lang="zh-CN" altLang="en-US" dirty="0"/>
              <a:t>重试的次数，本次重试的是第几次</a:t>
            </a:r>
            <a:endParaRPr lang="en-US" altLang="zh-CN" dirty="0"/>
          </a:p>
          <a:p>
            <a:pPr lvl="1"/>
            <a:r>
              <a:rPr lang="en-US" altLang="zh-CN" dirty="0"/>
              <a:t>……</a:t>
            </a:r>
          </a:p>
          <a:p>
            <a:pPr lvl="1"/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6CA45E9-0A80-B54E-938D-B2596C511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9</a:t>
            </a:fld>
            <a:endParaRPr kumimoji="1" lang="zh-CN" altLang="en-US" dirty="0"/>
          </a:p>
        </p:txBody>
      </p:sp>
      <p:pic>
        <p:nvPicPr>
          <p:cNvPr id="8" name="图片 7">
            <a:hlinkClick r:id="rId2"/>
            <a:extLst>
              <a:ext uri="{FF2B5EF4-FFF2-40B4-BE49-F238E27FC236}">
                <a16:creationId xmlns:a16="http://schemas.microsoft.com/office/drawing/2014/main" id="{0117439F-314B-8F44-8B2C-72C682CC8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063" y="1862231"/>
            <a:ext cx="5074386" cy="324760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EEA9D2E-AE39-8246-BD9A-2DF50AC13667}"/>
              </a:ext>
            </a:extLst>
          </p:cNvPr>
          <p:cNvSpPr/>
          <p:nvPr/>
        </p:nvSpPr>
        <p:spPr>
          <a:xfrm>
            <a:off x="7612654" y="5186038"/>
            <a:ext cx="2917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first software bug report</a:t>
            </a:r>
            <a:endParaRPr lang="en-US" altLang="zh-CN" b="0" i="0" dirty="0">
              <a:solidFill>
                <a:schemeClr val="bg1">
                  <a:lumMod val="75000"/>
                </a:schemeClr>
              </a:solidFill>
              <a:effectLst/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7562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质朴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mple" id="{F2E3F096-8FE0-4D49-99C1-AB4B9437AF66}" vid="{9C951979-6115-7C49-B62E-29C0771156B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</Template>
  <TotalTime>3544</TotalTime>
  <Words>2239</Words>
  <Application>Microsoft Macintosh PowerPoint</Application>
  <PresentationFormat>宽屏</PresentationFormat>
  <Paragraphs>316</Paragraphs>
  <Slides>32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1" baseType="lpstr">
      <vt:lpstr>等线</vt:lpstr>
      <vt:lpstr>等线</vt:lpstr>
      <vt:lpstr>Consolas</vt:lpstr>
      <vt:lpstr>Dubai</vt:lpstr>
      <vt:lpstr>PragmataPro</vt:lpstr>
      <vt:lpstr>Tw Cen MT</vt:lpstr>
      <vt:lpstr>Wingdings</vt:lpstr>
      <vt:lpstr>Wingdings 3</vt:lpstr>
      <vt:lpstr>simple</vt:lpstr>
      <vt:lpstr>服务框架Dubbo中 软件可靠性设计的实践</vt:lpstr>
      <vt:lpstr>个人介绍</vt:lpstr>
      <vt:lpstr>大纲</vt:lpstr>
      <vt:lpstr>0. 什么是可靠性设计 的 实用式说明</vt:lpstr>
      <vt:lpstr>0. 什么是可靠性设计 的 实用式说明</vt:lpstr>
      <vt:lpstr>1. 可靠性设计 - 基本</vt:lpstr>
      <vt:lpstr>1.1 关于日志</vt:lpstr>
      <vt:lpstr>1.1.A.1 出错日志中包含尽量多的有用上下文信息</vt:lpstr>
      <vt:lpstr>1.1.A.2 出错日志中包含尽量多的有用上下文信息</vt:lpstr>
      <vt:lpstr>1.1.A.3 出错日志中包含尽量多的有用上下文信息</vt:lpstr>
      <vt:lpstr>1.1.B. 明确日志级别的含义</vt:lpstr>
      <vt:lpstr>1.1.C. 同一原因不要引起多次重复记录</vt:lpstr>
      <vt:lpstr>1.2 关于异常</vt:lpstr>
      <vt:lpstr>1.3 关于配置</vt:lpstr>
      <vt:lpstr>1.4 关于建模</vt:lpstr>
      <vt:lpstr>1.4.A.1 明确约定 术语的含义 以及 所在领域 — 示例</vt:lpstr>
      <vt:lpstr>1.4.A.2 明确约定 术语的含义 以及 所在领域</vt:lpstr>
      <vt:lpstr>1.4.B. 贯通使用一个模型，避免转换</vt:lpstr>
      <vt:lpstr>2. 可靠性设计 - 关于控制</vt:lpstr>
      <vt:lpstr>2.1 关于容错</vt:lpstr>
      <vt:lpstr>2.1.A. 什么时候不容错？打算做容错前先灵魂三问</vt:lpstr>
      <vt:lpstr>2.1.B. 区分 主流程/关键路径</vt:lpstr>
      <vt:lpstr>2.1.C. 区分 依赖外部的关键数据</vt:lpstr>
      <vt:lpstr>2.1.D. 区分 可靠操作和不可靠操作</vt:lpstr>
      <vt:lpstr>2.1.E. 注意 重试逻辑</vt:lpstr>
      <vt:lpstr>2.2 设置资源上限（不要使用无界资源）</vt:lpstr>
      <vt:lpstr>2.3 边界/合法性 检查</vt:lpstr>
      <vt:lpstr>3. 可靠性设计 - 意识 &amp; 习惯</vt:lpstr>
      <vt:lpstr>意识</vt:lpstr>
      <vt:lpstr>习惯</vt:lpstr>
      <vt:lpstr>软件复杂性 &amp; 精致要求的来源？什么时候要投入精力/成本？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服务框架的可靠性设计与实践</dc:title>
  <dc:creator>Oppppp 365</dc:creator>
  <cp:lastModifiedBy>Microsoft Office User</cp:lastModifiedBy>
  <cp:revision>346</cp:revision>
  <cp:lastPrinted>2017-08-11T23:14:23Z</cp:lastPrinted>
  <dcterms:created xsi:type="dcterms:W3CDTF">2017-08-11T18:28:59Z</dcterms:created>
  <dcterms:modified xsi:type="dcterms:W3CDTF">2021-07-12T06:15:29Z</dcterms:modified>
</cp:coreProperties>
</file>

<file path=docProps/thumbnail.jpeg>
</file>